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xls" ContentType="application/vnd.ms-exce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4"/>
  </p:notesMasterIdLst>
  <p:sldIdLst>
    <p:sldId id="260" r:id="rId2"/>
    <p:sldId id="392" r:id="rId3"/>
    <p:sldId id="395" r:id="rId4"/>
    <p:sldId id="397" r:id="rId5"/>
    <p:sldId id="394" r:id="rId6"/>
    <p:sldId id="396" r:id="rId7"/>
    <p:sldId id="400" r:id="rId8"/>
    <p:sldId id="371" r:id="rId9"/>
    <p:sldId id="273" r:id="rId10"/>
    <p:sldId id="264" r:id="rId11"/>
    <p:sldId id="266" r:id="rId12"/>
    <p:sldId id="278" r:id="rId13"/>
    <p:sldId id="279" r:id="rId14"/>
    <p:sldId id="280" r:id="rId15"/>
    <p:sldId id="269" r:id="rId16"/>
    <p:sldId id="270" r:id="rId17"/>
    <p:sldId id="384" r:id="rId18"/>
    <p:sldId id="271" r:id="rId19"/>
    <p:sldId id="272" r:id="rId20"/>
    <p:sldId id="398" r:id="rId21"/>
    <p:sldId id="401" r:id="rId22"/>
    <p:sldId id="287" r:id="rId23"/>
    <p:sldId id="288" r:id="rId24"/>
    <p:sldId id="286" r:id="rId25"/>
    <p:sldId id="289" r:id="rId26"/>
    <p:sldId id="290" r:id="rId27"/>
    <p:sldId id="274" r:id="rId28"/>
    <p:sldId id="353" r:id="rId29"/>
    <p:sldId id="385" r:id="rId30"/>
    <p:sldId id="386" r:id="rId31"/>
    <p:sldId id="388" r:id="rId32"/>
    <p:sldId id="389" r:id="rId33"/>
    <p:sldId id="357" r:id="rId34"/>
    <p:sldId id="358" r:id="rId35"/>
    <p:sldId id="283" r:id="rId36"/>
    <p:sldId id="420" r:id="rId37"/>
    <p:sldId id="372" r:id="rId38"/>
    <p:sldId id="373" r:id="rId39"/>
    <p:sldId id="403" r:id="rId40"/>
    <p:sldId id="404" r:id="rId41"/>
    <p:sldId id="405" r:id="rId42"/>
    <p:sldId id="421" r:id="rId43"/>
    <p:sldId id="406" r:id="rId44"/>
    <p:sldId id="407" r:id="rId45"/>
    <p:sldId id="408" r:id="rId46"/>
    <p:sldId id="409" r:id="rId47"/>
    <p:sldId id="410" r:id="rId48"/>
    <p:sldId id="411" r:id="rId49"/>
    <p:sldId id="412" r:id="rId50"/>
    <p:sldId id="413" r:id="rId51"/>
    <p:sldId id="416" r:id="rId52"/>
    <p:sldId id="415" r:id="rId53"/>
    <p:sldId id="417" r:id="rId54"/>
    <p:sldId id="374" r:id="rId55"/>
    <p:sldId id="375" r:id="rId56"/>
    <p:sldId id="376" r:id="rId57"/>
    <p:sldId id="418" r:id="rId58"/>
    <p:sldId id="275" r:id="rId59"/>
    <p:sldId id="331" r:id="rId60"/>
    <p:sldId id="285" r:id="rId61"/>
    <p:sldId id="294" r:id="rId62"/>
    <p:sldId id="296" r:id="rId63"/>
    <p:sldId id="297" r:id="rId64"/>
    <p:sldId id="298" r:id="rId65"/>
    <p:sldId id="299" r:id="rId66"/>
    <p:sldId id="300" r:id="rId67"/>
    <p:sldId id="330" r:id="rId68"/>
    <p:sldId id="324" r:id="rId69"/>
    <p:sldId id="303" r:id="rId70"/>
    <p:sldId id="304" r:id="rId71"/>
    <p:sldId id="327" r:id="rId72"/>
    <p:sldId id="362" r:id="rId73"/>
    <p:sldId id="370" r:id="rId74"/>
    <p:sldId id="390" r:id="rId75"/>
    <p:sldId id="380" r:id="rId76"/>
    <p:sldId id="381" r:id="rId77"/>
    <p:sldId id="305" r:id="rId78"/>
    <p:sldId id="306" r:id="rId79"/>
    <p:sldId id="307" r:id="rId80"/>
    <p:sldId id="308" r:id="rId81"/>
    <p:sldId id="309" r:id="rId82"/>
    <p:sldId id="310" r:id="rId83"/>
    <p:sldId id="311" r:id="rId84"/>
    <p:sldId id="361" r:id="rId85"/>
    <p:sldId id="332" r:id="rId86"/>
    <p:sldId id="333" r:id="rId87"/>
    <p:sldId id="334" r:id="rId88"/>
    <p:sldId id="360" r:id="rId89"/>
    <p:sldId id="419" r:id="rId90"/>
    <p:sldId id="335" r:id="rId91"/>
    <p:sldId id="369" r:id="rId92"/>
    <p:sldId id="312" r:id="rId93"/>
    <p:sldId id="399" r:id="rId94"/>
    <p:sldId id="313" r:id="rId95"/>
    <p:sldId id="329" r:id="rId96"/>
    <p:sldId id="356" r:id="rId97"/>
    <p:sldId id="314" r:id="rId98"/>
    <p:sldId id="315" r:id="rId99"/>
    <p:sldId id="316" r:id="rId100"/>
    <p:sldId id="317" r:id="rId101"/>
    <p:sldId id="318" r:id="rId102"/>
    <p:sldId id="341" r:id="rId103"/>
    <p:sldId id="319" r:id="rId104"/>
    <p:sldId id="391" r:id="rId105"/>
    <p:sldId id="320" r:id="rId106"/>
    <p:sldId id="342" r:id="rId107"/>
    <p:sldId id="338" r:id="rId108"/>
    <p:sldId id="321" r:id="rId109"/>
    <p:sldId id="340" r:id="rId110"/>
    <p:sldId id="383" r:id="rId111"/>
    <p:sldId id="339" r:id="rId112"/>
    <p:sldId id="343" r:id="rId113"/>
    <p:sldId id="344" r:id="rId114"/>
    <p:sldId id="345" r:id="rId115"/>
    <p:sldId id="346" r:id="rId116"/>
    <p:sldId id="347" r:id="rId117"/>
    <p:sldId id="348" r:id="rId118"/>
    <p:sldId id="349" r:id="rId119"/>
    <p:sldId id="350" r:id="rId120"/>
    <p:sldId id="351" r:id="rId121"/>
    <p:sldId id="323" r:id="rId122"/>
    <p:sldId id="352" r:id="rId1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9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E97-7709-484F-AA90-9B745A1D1A48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8B106-9FDD-4D2D-8172-38BC23208A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38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0FEFD7-6168-47CD-8653-6516ECD02882}" type="slidenum">
              <a:rPr lang="ru-RU" smtClean="0"/>
              <a:pPr/>
              <a:t>49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jpeg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audio1.wav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jpeg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hyperlink" Target="http://go.mail.ru/frame.html?q=%E8%E7%EE%E1%F0%E0%E6%E5%ED%E8%E5%20%F2%E5%EB%E5%E2%E8%E7%EE%F0%E0&amp;rch=l&amp;jsa=1&amp;sf=0&amp;cf=3&amp;is=0&amp;type=all" TargetMode="External"/><Relationship Id="rId4" Type="http://schemas.openxmlformats.org/officeDocument/2006/relationships/image" Target="../media/image42.jpe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знак 10-летие действ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85750"/>
            <a:ext cx="129698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14" descr="\\Direktor1\public\Конференция От НЦ БЖД\МНПК 2014\Банер и растяжка\Эмблема\Эмблема выставк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13" y="214313"/>
            <a:ext cx="11763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2" descr="\\Direktor1\public\Конференция От НЦ БЖД\МНПК 2014\Банер и растяжка\Эмблема\эмблема форума кругла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3" y="0"/>
            <a:ext cx="12922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2"/>
          <p:cNvSpPr>
            <a:spLocks noChangeArrowheads="1"/>
          </p:cNvSpPr>
          <p:nvPr/>
        </p:nvSpPr>
        <p:spPr bwMode="auto">
          <a:xfrm rot="18556909" flipV="1">
            <a:off x="6664310" y="173764"/>
            <a:ext cx="666014" cy="489732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32 w 21600"/>
              <a:gd name="T13" fmla="*/ 5532 h 21600"/>
              <a:gd name="T14" fmla="*/ 16068 w 21600"/>
              <a:gd name="T15" fmla="*/ 160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7464" y="21600"/>
                </a:lnTo>
                <a:lnTo>
                  <a:pt x="1413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100000">
                <a:srgbClr val="D0F0D2">
                  <a:alpha val="0"/>
                </a:srgbClr>
              </a:gs>
              <a:gs pos="63000">
                <a:srgbClr val="FFF1D5">
                  <a:alpha val="2500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auto">
          <a:xfrm rot="2918424" flipV="1">
            <a:off x="1939230" y="133675"/>
            <a:ext cx="666014" cy="489732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32 w 21600"/>
              <a:gd name="T13" fmla="*/ 5532 h 21600"/>
              <a:gd name="T14" fmla="*/ 16068 w 21600"/>
              <a:gd name="T15" fmla="*/ 160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7464" y="21600"/>
                </a:lnTo>
                <a:lnTo>
                  <a:pt x="1413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100000">
                <a:srgbClr val="D0F0D2">
                  <a:alpha val="0"/>
                </a:srgbClr>
              </a:gs>
              <a:gs pos="63000">
                <a:srgbClr val="FFF1D5">
                  <a:alpha val="2500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auto">
          <a:xfrm rot="1703942" flipV="1">
            <a:off x="2825629" y="720932"/>
            <a:ext cx="666014" cy="489732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32 w 21600"/>
              <a:gd name="T13" fmla="*/ 5532 h 21600"/>
              <a:gd name="T14" fmla="*/ 16068 w 21600"/>
              <a:gd name="T15" fmla="*/ 160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7464" y="21600"/>
                </a:lnTo>
                <a:lnTo>
                  <a:pt x="1413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100000">
                <a:srgbClr val="D0F0D2">
                  <a:alpha val="0"/>
                </a:srgbClr>
              </a:gs>
              <a:gs pos="63000">
                <a:srgbClr val="FFF1D5">
                  <a:alpha val="2500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9" name="AutoShape 2"/>
          <p:cNvSpPr>
            <a:spLocks noChangeArrowheads="1"/>
          </p:cNvSpPr>
          <p:nvPr/>
        </p:nvSpPr>
        <p:spPr bwMode="auto">
          <a:xfrm flipV="1">
            <a:off x="4214810" y="1000108"/>
            <a:ext cx="666014" cy="489732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32 w 21600"/>
              <a:gd name="T13" fmla="*/ 5532 h 21600"/>
              <a:gd name="T14" fmla="*/ 16068 w 21600"/>
              <a:gd name="T15" fmla="*/ 160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7464" y="21600"/>
                </a:lnTo>
                <a:lnTo>
                  <a:pt x="1413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100000">
                <a:srgbClr val="D0F0D2">
                  <a:alpha val="0"/>
                </a:srgbClr>
              </a:gs>
              <a:gs pos="63000">
                <a:srgbClr val="FFF1D5">
                  <a:alpha val="2500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1" name="AutoShape 2"/>
          <p:cNvSpPr>
            <a:spLocks noChangeArrowheads="1"/>
          </p:cNvSpPr>
          <p:nvPr/>
        </p:nvSpPr>
        <p:spPr bwMode="auto">
          <a:xfrm rot="20046407" flipV="1">
            <a:off x="5536450" y="685394"/>
            <a:ext cx="666014" cy="489732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32 w 21600"/>
              <a:gd name="T13" fmla="*/ 5532 h 21600"/>
              <a:gd name="T14" fmla="*/ 16068 w 21600"/>
              <a:gd name="T15" fmla="*/ 160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7464" y="21600"/>
                </a:lnTo>
                <a:lnTo>
                  <a:pt x="14136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100000">
                <a:srgbClr val="D0F0D2">
                  <a:alpha val="0"/>
                </a:srgbClr>
              </a:gs>
              <a:gs pos="63000">
                <a:srgbClr val="FFF1D5">
                  <a:alpha val="2500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8" name="Подзаголовок 14"/>
          <p:cNvSpPr>
            <a:spLocks/>
          </p:cNvSpPr>
          <p:nvPr/>
        </p:nvSpPr>
        <p:spPr bwMode="auto">
          <a:xfrm>
            <a:off x="0" y="4643438"/>
            <a:ext cx="91440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3200" b="1" i="1" dirty="0" smtClean="0">
                <a:cs typeface="Times New Roman" pitchFamily="18" charset="0"/>
              </a:rPr>
              <a:t>Карпов Анатолий Михайлович</a:t>
            </a:r>
          </a:p>
          <a:p>
            <a:pPr algn="ctr"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800" dirty="0" smtClean="0">
                <a:cs typeface="Times New Roman" pitchFamily="18" charset="0"/>
              </a:rPr>
              <a:t>доктор медицинских </a:t>
            </a:r>
            <a:r>
              <a:rPr lang="ru-RU" sz="2800" dirty="0">
                <a:cs typeface="Times New Roman" pitchFamily="18" charset="0"/>
              </a:rPr>
              <a:t>наук, профессор, </a:t>
            </a:r>
            <a:r>
              <a:rPr lang="ru-RU" sz="2800" dirty="0" smtClean="0">
                <a:cs typeface="Times New Roman" pitchFamily="18" charset="0"/>
              </a:rPr>
              <a:t>зав. кафедрой психотерапии и наркологии Казанской государственной медицинской академии (г.Казань</a:t>
            </a:r>
            <a:r>
              <a:rPr lang="ru-RU" sz="2800" dirty="0">
                <a:cs typeface="Times New Roman" pitchFamily="18" charset="0"/>
              </a:rPr>
              <a:t>, Россия)</a:t>
            </a:r>
          </a:p>
        </p:txBody>
      </p:sp>
      <p:sp>
        <p:nvSpPr>
          <p:cNvPr id="2069" name="Заголовок 12"/>
          <p:cNvSpPr>
            <a:spLocks/>
          </p:cNvSpPr>
          <p:nvPr/>
        </p:nvSpPr>
        <p:spPr bwMode="auto">
          <a:xfrm>
            <a:off x="0" y="1628775"/>
            <a:ext cx="9144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80000"/>
              </a:lnSpc>
            </a:pP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85786" y="1714488"/>
            <a:ext cx="77867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Современные запросы на охрану здоровья молодежи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4213" y="260350"/>
            <a:ext cx="7775575" cy="640873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mtClean="0"/>
          </a:p>
        </p:txBody>
      </p:sp>
      <p:pic>
        <p:nvPicPr>
          <p:cNvPr id="37891" name="Picture 1028" descr="img8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7013"/>
            <a:ext cx="7772400" cy="640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Неадаптивные стратегии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Смирение, Покорность</a:t>
            </a:r>
          </a:p>
          <a:p>
            <a:r>
              <a:rPr lang="ru-RU" b="1" dirty="0" smtClean="0"/>
              <a:t>Растерянность</a:t>
            </a:r>
          </a:p>
          <a:p>
            <a:r>
              <a:rPr lang="ru-RU" b="1" dirty="0" smtClean="0"/>
              <a:t>Диссимуляция</a:t>
            </a:r>
          </a:p>
          <a:p>
            <a:r>
              <a:rPr lang="ru-RU" b="1" dirty="0" smtClean="0"/>
              <a:t>Игнорирование</a:t>
            </a:r>
          </a:p>
          <a:p>
            <a:r>
              <a:rPr lang="ru-RU" b="1" dirty="0" smtClean="0"/>
              <a:t>Самообвинение</a:t>
            </a:r>
          </a:p>
          <a:p>
            <a:r>
              <a:rPr lang="ru-RU" b="1" dirty="0" smtClean="0"/>
              <a:t>Агрессивность</a:t>
            </a:r>
          </a:p>
          <a:p>
            <a:r>
              <a:rPr lang="ru-RU" b="1" dirty="0" smtClean="0"/>
              <a:t>Подавление эмоций</a:t>
            </a:r>
          </a:p>
          <a:p>
            <a:r>
              <a:rPr lang="ru-RU" b="1" dirty="0" smtClean="0"/>
              <a:t>Активное избегание, Отступление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786813" cy="863600"/>
          </a:xfrm>
        </p:spPr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000099"/>
                </a:solidFill>
                <a:latin typeface="+mn-lt"/>
              </a:rPr>
              <a:t>3 этап - Психиатрический </a:t>
            </a:r>
            <a:r>
              <a:rPr lang="ru-RU" sz="3200" dirty="0" smtClean="0">
                <a:solidFill>
                  <a:srgbClr val="000099"/>
                </a:solidFill>
                <a:latin typeface="+mn-lt"/>
              </a:rPr>
              <a:t>– </a:t>
            </a:r>
            <a:r>
              <a:rPr lang="ru-RU" sz="3200" b="1" dirty="0" smtClean="0">
                <a:solidFill>
                  <a:srgbClr val="000099"/>
                </a:solidFill>
                <a:latin typeface="+mn-lt"/>
              </a:rPr>
              <a:t>диагностика  психического и поведенческого расстройства</a:t>
            </a:r>
            <a:endParaRPr lang="ru-RU" sz="3200" b="1" dirty="0" smtClean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88067" name="Oval 6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68" name="Oval 7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69" name="Oval 8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70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88071" name="Text Box 10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8072" name="Text Box 11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88073" name="Line 13"/>
          <p:cNvSpPr>
            <a:spLocks noChangeShapeType="1"/>
          </p:cNvSpPr>
          <p:nvPr/>
        </p:nvSpPr>
        <p:spPr bwMode="auto">
          <a:xfrm>
            <a:off x="2484438" y="1628775"/>
            <a:ext cx="2303462" cy="2232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4" name="Line 14"/>
          <p:cNvSpPr>
            <a:spLocks noChangeShapeType="1"/>
          </p:cNvSpPr>
          <p:nvPr/>
        </p:nvSpPr>
        <p:spPr bwMode="auto">
          <a:xfrm flipV="1">
            <a:off x="4787900" y="1484313"/>
            <a:ext cx="2286000" cy="2438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5" name="Line 15"/>
          <p:cNvSpPr>
            <a:spLocks noChangeShapeType="1"/>
          </p:cNvSpPr>
          <p:nvPr/>
        </p:nvSpPr>
        <p:spPr bwMode="auto">
          <a:xfrm flipV="1">
            <a:off x="4800600" y="3505200"/>
            <a:ext cx="3581400" cy="381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6" name="Line 16"/>
          <p:cNvSpPr>
            <a:spLocks noChangeShapeType="1"/>
          </p:cNvSpPr>
          <p:nvPr/>
        </p:nvSpPr>
        <p:spPr bwMode="auto">
          <a:xfrm>
            <a:off x="4800600" y="3886200"/>
            <a:ext cx="3124200" cy="1905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7" name="Line 17"/>
          <p:cNvSpPr>
            <a:spLocks noChangeShapeType="1"/>
          </p:cNvSpPr>
          <p:nvPr/>
        </p:nvSpPr>
        <p:spPr bwMode="auto">
          <a:xfrm>
            <a:off x="4800600" y="3886200"/>
            <a:ext cx="762000" cy="2667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8" name="Line 18"/>
          <p:cNvSpPr>
            <a:spLocks noChangeShapeType="1"/>
          </p:cNvSpPr>
          <p:nvPr/>
        </p:nvSpPr>
        <p:spPr bwMode="auto">
          <a:xfrm flipH="1">
            <a:off x="2057400" y="3886200"/>
            <a:ext cx="2743200" cy="23622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9" name="Line 19"/>
          <p:cNvSpPr>
            <a:spLocks noChangeShapeType="1"/>
          </p:cNvSpPr>
          <p:nvPr/>
        </p:nvSpPr>
        <p:spPr bwMode="auto">
          <a:xfrm flipH="1">
            <a:off x="755650" y="3860800"/>
            <a:ext cx="4032250" cy="984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80" name="AutoShape 29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>
                <a:latin typeface="Times New Roman" pitchFamily="18" charset="0"/>
              </a:rPr>
              <a:t>восприятие</a:t>
            </a:r>
            <a:endParaRPr lang="ru-RU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88081" name="AutoShape 30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88082" name="Text Box 31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88083" name="AutoShape 32"/>
          <p:cNvSpPr>
            <a:spLocks noChangeArrowheads="1"/>
          </p:cNvSpPr>
          <p:nvPr/>
        </p:nvSpPr>
        <p:spPr bwMode="auto">
          <a:xfrm>
            <a:off x="2895600" y="60198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4" name="AutoShape 33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5" name="AutoShape 34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6" name="AutoShape 35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7" name="AutoShape 36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8" name="Text Box 37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88089" name="Text Box 38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88090" name="Text Box 39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88091" name="Text Box 40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88092" name="Text Box 41"/>
          <p:cNvSpPr txBox="1">
            <a:spLocks noChangeArrowheads="1"/>
          </p:cNvSpPr>
          <p:nvPr/>
        </p:nvSpPr>
        <p:spPr bwMode="auto">
          <a:xfrm>
            <a:off x="3276600" y="60960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воля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Прямоугольник 1"/>
          <p:cNvSpPr>
            <a:spLocks noChangeArrowheads="1"/>
          </p:cNvSpPr>
          <p:nvPr/>
        </p:nvSpPr>
        <p:spPr bwMode="auto">
          <a:xfrm>
            <a:off x="285750" y="500043"/>
            <a:ext cx="4429126" cy="90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Конструктивные </a:t>
            </a:r>
            <a:r>
              <a:rPr lang="ru-RU" sz="2400" b="1" dirty="0" smtClean="0">
                <a:solidFill>
                  <a:srgbClr val="FF0000"/>
                </a:solidFill>
                <a:latin typeface="Arial" charset="0"/>
              </a:rPr>
              <a:t> песни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Arial" charset="0"/>
              </a:rPr>
              <a:t>о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будущем</a:t>
            </a:r>
          </a:p>
        </p:txBody>
      </p:sp>
      <p:sp>
        <p:nvSpPr>
          <p:cNvPr id="92163" name="Прямоугольник 2"/>
          <p:cNvSpPr>
            <a:spLocks noChangeArrowheads="1"/>
          </p:cNvSpPr>
          <p:nvPr/>
        </p:nvSpPr>
        <p:spPr bwMode="auto">
          <a:xfrm>
            <a:off x="4714875" y="571500"/>
            <a:ext cx="457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Деструктивные </a:t>
            </a:r>
            <a:r>
              <a:rPr lang="ru-RU" sz="2400" b="1" dirty="0" smtClean="0">
                <a:solidFill>
                  <a:srgbClr val="FF0000"/>
                </a:solidFill>
                <a:latin typeface="Arial" charset="0"/>
              </a:rPr>
              <a:t>песни о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будущем</a:t>
            </a:r>
          </a:p>
        </p:txBody>
      </p:sp>
      <p:sp>
        <p:nvSpPr>
          <p:cNvPr id="92164" name="TextBox 3"/>
          <p:cNvSpPr txBox="1">
            <a:spLocks noChangeArrowheads="1"/>
          </p:cNvSpPr>
          <p:nvPr/>
        </p:nvSpPr>
        <p:spPr bwMode="auto">
          <a:xfrm>
            <a:off x="214312" y="1500188"/>
            <a:ext cx="4000497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</a:rPr>
              <a:t>Мечтать, надо мечтать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Детям</a:t>
            </a:r>
            <a:r>
              <a:rPr lang="ru-RU" sz="2400" b="1" dirty="0">
                <a:solidFill>
                  <a:srgbClr val="000099"/>
                </a:solidFill>
              </a:rPr>
              <a:t> орлиного племени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Есть воля и смелость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У нас чтобы стать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Героями</a:t>
            </a:r>
            <a:r>
              <a:rPr lang="ru-RU" sz="2400" b="1" dirty="0">
                <a:solidFill>
                  <a:srgbClr val="000099"/>
                </a:solidFill>
              </a:rPr>
              <a:t> нашего </a:t>
            </a:r>
            <a:r>
              <a:rPr lang="ru-RU" sz="2400" b="1" dirty="0" smtClean="0">
                <a:solidFill>
                  <a:srgbClr val="000099"/>
                </a:solidFill>
              </a:rPr>
              <a:t>времени</a:t>
            </a:r>
          </a:p>
          <a:p>
            <a:endParaRPr lang="ru-RU" sz="2400" b="1" dirty="0" smtClean="0">
              <a:solidFill>
                <a:srgbClr val="000099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1.Приоритеты – духовные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2.Стратегии – самоуважение,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оптимизм, альтруизм, обращение, сотрудничество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3.Норма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92165" name="TextBox 4"/>
          <p:cNvSpPr txBox="1">
            <a:spLocks noChangeArrowheads="1"/>
          </p:cNvSpPr>
          <p:nvPr/>
        </p:nvSpPr>
        <p:spPr bwMode="auto">
          <a:xfrm>
            <a:off x="4857750" y="1571612"/>
            <a:ext cx="428625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</a:rPr>
              <a:t>Всем кто за нас в ответе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Давно пора понять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Мы </a:t>
            </a:r>
            <a:r>
              <a:rPr lang="ru-RU" sz="2400" b="1" dirty="0">
                <a:solidFill>
                  <a:srgbClr val="FF0000"/>
                </a:solidFill>
              </a:rPr>
              <a:t>маленькие дети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Нам нужно </a:t>
            </a:r>
            <a:r>
              <a:rPr lang="ru-RU" sz="2400" b="1" dirty="0" smtClean="0">
                <a:solidFill>
                  <a:srgbClr val="FF0000"/>
                </a:solidFill>
              </a:rPr>
              <a:t>отдыхать</a:t>
            </a: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1.Приоритеты – биологические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2.Стратегии – пассивная кооперация, игнорирование, избегание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3.Инфантилизм, эгоизм, зависимость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357158" y="214290"/>
            <a:ext cx="4038600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Конструктивные </a:t>
            </a:r>
            <a:r>
              <a:rPr lang="ru-RU" sz="24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песни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4724400" y="228600"/>
            <a:ext cx="4038600" cy="559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Деструктивные </a:t>
            </a:r>
            <a:r>
              <a:rPr lang="ru-RU" sz="24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песни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81000" y="1143000"/>
            <a:ext cx="3733800" cy="457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Взвейтесь кострами,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синие ночи</a:t>
            </a:r>
            <a:endParaRPr lang="ru-RU" dirty="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Мы 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– пионеры –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 дети 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рабочих</a:t>
            </a:r>
            <a:endParaRPr lang="ru-RU" dirty="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Близится эра 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светлых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 годов</a:t>
            </a:r>
            <a:endParaRPr lang="ru-RU" dirty="0">
              <a:solidFill>
                <a:srgbClr val="000099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Кличь пионера –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всегда 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будь готов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!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endParaRPr lang="ru-RU" b="1" dirty="0">
              <a:solidFill>
                <a:srgbClr val="000099"/>
              </a:solidFill>
              <a:latin typeface="Arial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Приоритетны духовные потребности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Стратегии: установка собственной ценности, сотрудничество, альтруизм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Норма</a:t>
            </a:r>
          </a:p>
          <a:p>
            <a:pPr marL="1257300" lvl="2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48200" y="1143000"/>
            <a:ext cx="41148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Короли 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ночной 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Вероны</a:t>
            </a:r>
            <a:r>
              <a:rPr lang="ru-RU" dirty="0">
                <a:solidFill>
                  <a:srgbClr val="000099"/>
                </a:solidFill>
                <a:latin typeface="Arial" charset="0"/>
              </a:rPr>
              <a:t>,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Нам не писаны законы,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Мы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 шальной удачи </a:t>
            </a:r>
            <a:r>
              <a:rPr lang="ru-RU" b="1" dirty="0">
                <a:solidFill>
                  <a:srgbClr val="FF0000"/>
                </a:solidFill>
                <a:latin typeface="Arial" charset="0"/>
              </a:rPr>
              <a:t>дети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Мы легко живем на свете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В нашей жизни то и дело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Душу побеждает тело</a:t>
            </a:r>
            <a:r>
              <a:rPr lang="ru-RU" b="1" dirty="0">
                <a:solidFill>
                  <a:srgbClr val="000099"/>
                </a:solidFill>
                <a:latin typeface="Arial" charset="0"/>
              </a:rPr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endParaRPr lang="ru-RU" b="1" dirty="0">
              <a:solidFill>
                <a:srgbClr val="000099"/>
              </a:solidFill>
              <a:latin typeface="Arial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Приоритетны биологические потребности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Стратегии: игнорирование, агрессивность, активное избегание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Расстройство личности и поведения, </a:t>
            </a:r>
            <a:r>
              <a:rPr lang="ru-RU" b="1" dirty="0" err="1">
                <a:solidFill>
                  <a:srgbClr val="000099"/>
                </a:solidFill>
                <a:latin typeface="Arial" charset="0"/>
              </a:rPr>
              <a:t>асоциальность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90118" name="Oval 5"/>
          <p:cNvSpPr>
            <a:spLocks noChangeArrowheads="1"/>
          </p:cNvSpPr>
          <p:nvPr/>
        </p:nvSpPr>
        <p:spPr bwMode="auto">
          <a:xfrm>
            <a:off x="1143000" y="5341938"/>
            <a:ext cx="1141413" cy="1214437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</a:endParaRPr>
          </a:p>
          <a:p>
            <a:endParaRPr lang="ru-RU"/>
          </a:p>
        </p:txBody>
      </p:sp>
      <p:sp>
        <p:nvSpPr>
          <p:cNvPr id="90119" name="Oval 6"/>
          <p:cNvSpPr>
            <a:spLocks noChangeArrowheads="1"/>
          </p:cNvSpPr>
          <p:nvPr/>
        </p:nvSpPr>
        <p:spPr bwMode="auto">
          <a:xfrm>
            <a:off x="1341438" y="5519738"/>
            <a:ext cx="720725" cy="81915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/>
          </a:p>
        </p:txBody>
      </p:sp>
      <p:sp>
        <p:nvSpPr>
          <p:cNvPr id="90120" name="Oval 7"/>
          <p:cNvSpPr>
            <a:spLocks noChangeArrowheads="1"/>
          </p:cNvSpPr>
          <p:nvPr/>
        </p:nvSpPr>
        <p:spPr bwMode="auto">
          <a:xfrm>
            <a:off x="1552575" y="5786438"/>
            <a:ext cx="312738" cy="333375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90121" name="Oval 2"/>
          <p:cNvSpPr>
            <a:spLocks noChangeArrowheads="1"/>
          </p:cNvSpPr>
          <p:nvPr/>
        </p:nvSpPr>
        <p:spPr bwMode="auto">
          <a:xfrm>
            <a:off x="5800725" y="5607050"/>
            <a:ext cx="833438" cy="998538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</a:endParaRPr>
          </a:p>
          <a:p>
            <a:endParaRPr lang="ru-RU"/>
          </a:p>
        </p:txBody>
      </p:sp>
      <p:sp>
        <p:nvSpPr>
          <p:cNvPr id="90122" name="Oval 3"/>
          <p:cNvSpPr>
            <a:spLocks noChangeArrowheads="1"/>
          </p:cNvSpPr>
          <p:nvPr/>
        </p:nvSpPr>
        <p:spPr bwMode="auto">
          <a:xfrm>
            <a:off x="5972175" y="5607050"/>
            <a:ext cx="782638" cy="998538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/>
          </a:p>
        </p:txBody>
      </p:sp>
      <p:sp>
        <p:nvSpPr>
          <p:cNvPr id="90123" name="Oval 4"/>
          <p:cNvSpPr>
            <a:spLocks noChangeArrowheads="1"/>
          </p:cNvSpPr>
          <p:nvPr/>
        </p:nvSpPr>
        <p:spPr bwMode="auto">
          <a:xfrm>
            <a:off x="6072188" y="5572125"/>
            <a:ext cx="800100" cy="1071563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solidFill>
                <a:srgbClr val="996633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939784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Конструктивные                Деструктивные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142984"/>
            <a:ext cx="8429684" cy="542928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Работай, учись и             Гуляйте пацаны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Живи для народа           Пока вино льется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Советской страны           Молодость пройдет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Пионер                              И назад не вернется</a:t>
            </a:r>
          </a:p>
          <a:p>
            <a:pPr>
              <a:buNone/>
            </a:pPr>
            <a:endParaRPr lang="ru-RU" sz="24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Приоритетны духовные               Приоритетны биологические,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и социальные потребности        примитивные социальные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Стратегии – альтруизм                 Стратегии – обращение,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сотрудничество, обращение       отвлечение, избегание   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Норма                                                </a:t>
            </a:r>
            <a:r>
              <a:rPr lang="ru-RU" sz="2400" dirty="0" err="1" smtClean="0">
                <a:solidFill>
                  <a:srgbClr val="7030A0"/>
                </a:solidFill>
              </a:rPr>
              <a:t>Асоциальность</a:t>
            </a:r>
            <a:r>
              <a:rPr lang="ru-RU" sz="2400" dirty="0" smtClean="0">
                <a:solidFill>
                  <a:srgbClr val="7030A0"/>
                </a:solidFill>
              </a:rPr>
              <a:t>, зависимость</a:t>
            </a:r>
            <a:r>
              <a:rPr lang="ru-RU" sz="2400" dirty="0" smtClean="0">
                <a:solidFill>
                  <a:srgbClr val="0070C0"/>
                </a:solidFill>
              </a:rPr>
              <a:t>, </a:t>
            </a:r>
          </a:p>
          <a:p>
            <a:pPr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                                                            инфантилизм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Прямоугольник 1"/>
          <p:cNvSpPr>
            <a:spLocks noChangeArrowheads="1"/>
          </p:cNvSpPr>
          <p:nvPr/>
        </p:nvSpPr>
        <p:spPr bwMode="auto">
          <a:xfrm>
            <a:off x="214282" y="214291"/>
            <a:ext cx="43148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Конструктивные </a:t>
            </a:r>
            <a:r>
              <a:rPr lang="ru-RU" sz="2400" b="1" dirty="0" smtClean="0">
                <a:solidFill>
                  <a:srgbClr val="FF0000"/>
                </a:solidFill>
                <a:latin typeface="Arial" charset="0"/>
              </a:rPr>
              <a:t> песни о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девочках</a:t>
            </a:r>
          </a:p>
        </p:txBody>
      </p:sp>
      <p:sp>
        <p:nvSpPr>
          <p:cNvPr id="95235" name="Прямоугольник 2"/>
          <p:cNvSpPr>
            <a:spLocks noChangeArrowheads="1"/>
          </p:cNvSpPr>
          <p:nvPr/>
        </p:nvSpPr>
        <p:spPr bwMode="auto">
          <a:xfrm>
            <a:off x="4643438" y="214291"/>
            <a:ext cx="3710951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Деструктивные </a:t>
            </a:r>
            <a:r>
              <a:rPr lang="ru-RU" sz="24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песни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о девочках</a:t>
            </a:r>
          </a:p>
        </p:txBody>
      </p:sp>
      <p:sp>
        <p:nvSpPr>
          <p:cNvPr id="95236" name="TextBox 3"/>
          <p:cNvSpPr txBox="1">
            <a:spLocks noChangeArrowheads="1"/>
          </p:cNvSpPr>
          <p:nvPr/>
        </p:nvSpPr>
        <p:spPr bwMode="auto">
          <a:xfrm>
            <a:off x="142844" y="1142984"/>
            <a:ext cx="4357690" cy="612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</a:rPr>
              <a:t>Встану рано по утру, по </a:t>
            </a:r>
            <a:r>
              <a:rPr lang="ru-RU" sz="2400" dirty="0" smtClean="0">
                <a:solidFill>
                  <a:srgbClr val="000099"/>
                </a:solidFill>
              </a:rPr>
              <a:t>утру…</a:t>
            </a:r>
            <a:endParaRPr lang="ru-RU" sz="2400" dirty="0">
              <a:solidFill>
                <a:srgbClr val="000099"/>
              </a:solidFill>
            </a:endParaRPr>
          </a:p>
          <a:p>
            <a:r>
              <a:rPr lang="ru-RU" sz="2400" dirty="0">
                <a:solidFill>
                  <a:srgbClr val="000099"/>
                </a:solidFill>
              </a:rPr>
              <a:t>Все я в доме приберу, приберу.</a:t>
            </a:r>
          </a:p>
          <a:p>
            <a:r>
              <a:rPr lang="ru-RU" sz="2400" dirty="0">
                <a:solidFill>
                  <a:srgbClr val="000099"/>
                </a:solidFill>
              </a:rPr>
              <a:t>Я полы подмету, вымою посуду,</a:t>
            </a:r>
          </a:p>
          <a:p>
            <a:r>
              <a:rPr lang="ru-RU" sz="2400" dirty="0">
                <a:solidFill>
                  <a:srgbClr val="000099"/>
                </a:solidFill>
              </a:rPr>
              <a:t>И воды принести я не позабуду,</a:t>
            </a:r>
          </a:p>
          <a:p>
            <a:r>
              <a:rPr lang="ru-RU" sz="2400" dirty="0">
                <a:solidFill>
                  <a:srgbClr val="000099"/>
                </a:solidFill>
              </a:rPr>
              <a:t>В тесто сахара добавлю,</a:t>
            </a:r>
          </a:p>
          <a:p>
            <a:r>
              <a:rPr lang="ru-RU" sz="2400" dirty="0">
                <a:solidFill>
                  <a:srgbClr val="000099"/>
                </a:solidFill>
              </a:rPr>
              <a:t>Пироги я в печь поставлю.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Все сумею</a:t>
            </a:r>
            <a:r>
              <a:rPr lang="ru-RU" sz="2400" b="1" dirty="0">
                <a:solidFill>
                  <a:srgbClr val="000099"/>
                </a:solidFill>
              </a:rPr>
              <a:t>, все сумею,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Все успею </a:t>
            </a:r>
            <a:r>
              <a:rPr lang="ru-RU" sz="2400" b="1" dirty="0">
                <a:solidFill>
                  <a:srgbClr val="000099"/>
                </a:solidFill>
              </a:rPr>
              <a:t>сделать…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Я умею </a:t>
            </a:r>
            <a:r>
              <a:rPr lang="ru-RU" sz="2400" dirty="0">
                <a:solidFill>
                  <a:srgbClr val="000099"/>
                </a:solidFill>
              </a:rPr>
              <a:t>нырять с берега крутого</a:t>
            </a:r>
          </a:p>
          <a:p>
            <a:r>
              <a:rPr lang="ru-RU" sz="2400" dirty="0">
                <a:solidFill>
                  <a:srgbClr val="000099"/>
                </a:solidFill>
              </a:rPr>
              <a:t>Если я побегу, </a:t>
            </a:r>
            <a:r>
              <a:rPr lang="ru-RU" sz="2400" dirty="0" smtClean="0">
                <a:solidFill>
                  <a:srgbClr val="000099"/>
                </a:solidFill>
              </a:rPr>
              <a:t>обгоню любого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Приоритетны социально-полезные потребности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Стратегии: установка собственной ценности, оптимизм, альтруизм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Норма</a:t>
            </a:r>
          </a:p>
          <a:p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95237" name="TextBox 4"/>
          <p:cNvSpPr txBox="1">
            <a:spLocks noChangeArrowheads="1"/>
          </p:cNvSpPr>
          <p:nvPr/>
        </p:nvSpPr>
        <p:spPr bwMode="auto">
          <a:xfrm>
            <a:off x="4786314" y="1214422"/>
            <a:ext cx="414340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</a:rPr>
              <a:t>Что сказать </a:t>
            </a:r>
            <a:r>
              <a:rPr lang="ru-RU" sz="2400" b="1" dirty="0">
                <a:solidFill>
                  <a:srgbClr val="FF0000"/>
                </a:solidFill>
              </a:rPr>
              <a:t>не знаю…</a:t>
            </a:r>
          </a:p>
          <a:p>
            <a:r>
              <a:rPr lang="ru-RU" sz="2400" dirty="0" err="1">
                <a:solidFill>
                  <a:srgbClr val="000099"/>
                </a:solidFill>
              </a:rPr>
              <a:t>Клевый</a:t>
            </a:r>
            <a:r>
              <a:rPr lang="ru-RU" sz="2400" dirty="0">
                <a:solidFill>
                  <a:srgbClr val="000099"/>
                </a:solidFill>
              </a:rPr>
              <a:t> вечер…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Делать </a:t>
            </a:r>
            <a:r>
              <a:rPr lang="ru-RU" sz="2400" b="1" dirty="0" err="1">
                <a:solidFill>
                  <a:srgbClr val="FF0000"/>
                </a:solidFill>
              </a:rPr>
              <a:t>неча</a:t>
            </a:r>
            <a:r>
              <a:rPr lang="ru-RU" sz="2400" b="1" dirty="0">
                <a:solidFill>
                  <a:srgbClr val="FF0000"/>
                </a:solidFill>
              </a:rPr>
              <a:t>….</a:t>
            </a:r>
          </a:p>
          <a:p>
            <a:r>
              <a:rPr lang="ru-RU" sz="2400" dirty="0">
                <a:solidFill>
                  <a:srgbClr val="000099"/>
                </a:solidFill>
              </a:rPr>
              <a:t>Снег идет…</a:t>
            </a:r>
          </a:p>
          <a:p>
            <a:r>
              <a:rPr lang="ru-RU" sz="2400" dirty="0">
                <a:solidFill>
                  <a:srgbClr val="000099"/>
                </a:solidFill>
              </a:rPr>
              <a:t>По щекам бьет, бьет…</a:t>
            </a:r>
          </a:p>
          <a:p>
            <a:r>
              <a:rPr lang="ru-RU" sz="2400" dirty="0">
                <a:solidFill>
                  <a:srgbClr val="000099"/>
                </a:solidFill>
              </a:rPr>
              <a:t>Снежинки ртом ловила…</a:t>
            </a:r>
          </a:p>
          <a:p>
            <a:r>
              <a:rPr lang="ru-RU" sz="2400" dirty="0">
                <a:solidFill>
                  <a:srgbClr val="000099"/>
                </a:solidFill>
              </a:rPr>
              <a:t>как </a:t>
            </a:r>
            <a:r>
              <a:rPr lang="ru-RU" sz="2400" b="1" dirty="0" err="1">
                <a:solidFill>
                  <a:srgbClr val="FF0000"/>
                </a:solidFill>
              </a:rPr>
              <a:t>дура</a:t>
            </a:r>
            <a:r>
              <a:rPr lang="ru-RU" sz="2400" dirty="0">
                <a:solidFill>
                  <a:srgbClr val="000099"/>
                </a:solidFill>
              </a:rPr>
              <a:t>…болею очень…</a:t>
            </a:r>
          </a:p>
          <a:p>
            <a:r>
              <a:rPr lang="ru-RU" sz="2400" dirty="0">
                <a:solidFill>
                  <a:srgbClr val="000099"/>
                </a:solidFill>
              </a:rPr>
              <a:t>Температура</a:t>
            </a:r>
            <a:r>
              <a:rPr lang="ru-RU" sz="2400" dirty="0" smtClean="0">
                <a:solidFill>
                  <a:srgbClr val="000099"/>
                </a:solidFill>
              </a:rPr>
              <a:t>….</a:t>
            </a:r>
          </a:p>
          <a:p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1.Приоритетов нет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2.Стратегии: компенсация, отвлечение,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самообвинение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3. Инфантилизм, дебильность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Прямоугольник 1"/>
          <p:cNvSpPr>
            <a:spLocks noChangeArrowheads="1"/>
          </p:cNvSpPr>
          <p:nvPr/>
        </p:nvSpPr>
        <p:spPr bwMode="auto">
          <a:xfrm>
            <a:off x="642938" y="428625"/>
            <a:ext cx="3711575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2400" b="1">
                <a:solidFill>
                  <a:srgbClr val="006600"/>
                </a:solidFill>
                <a:latin typeface="Arial" charset="0"/>
              </a:rPr>
              <a:t>Конструктивные песни</a:t>
            </a:r>
          </a:p>
          <a:p>
            <a:pPr marL="342900" indent="-342900" algn="just">
              <a:spcBef>
                <a:spcPct val="20000"/>
              </a:spcBef>
            </a:pPr>
            <a:endParaRPr lang="ru-RU" sz="2400" b="1">
              <a:solidFill>
                <a:srgbClr val="006600"/>
              </a:solidFill>
              <a:latin typeface="Arial" charset="0"/>
            </a:endParaRPr>
          </a:p>
          <a:p>
            <a:pPr marL="342900" indent="-342900" algn="just">
              <a:spcBef>
                <a:spcPct val="20000"/>
              </a:spcBef>
            </a:pPr>
            <a:endParaRPr lang="ru-RU" sz="2400" b="1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100355" name="Прямоугольник 2"/>
          <p:cNvSpPr>
            <a:spLocks noChangeArrowheads="1"/>
          </p:cNvSpPr>
          <p:nvPr/>
        </p:nvSpPr>
        <p:spPr bwMode="auto">
          <a:xfrm>
            <a:off x="5214938" y="500063"/>
            <a:ext cx="35417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Деструктивные песни</a:t>
            </a:r>
          </a:p>
        </p:txBody>
      </p:sp>
      <p:sp>
        <p:nvSpPr>
          <p:cNvPr id="100356" name="Прямоугольник 6"/>
          <p:cNvSpPr>
            <a:spLocks noChangeArrowheads="1"/>
          </p:cNvSpPr>
          <p:nvPr/>
        </p:nvSpPr>
        <p:spPr bwMode="auto">
          <a:xfrm>
            <a:off x="285750" y="1214438"/>
            <a:ext cx="407193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А ну-ка песню нам пропой веселый ветер,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Веселый ветер, веселый ветер!...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Спой нам ветер про славу и смелость,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Про ученых, героев, борцов,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Чтоб сердце загорелось, 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Чтоб каждому хотелось</a:t>
            </a:r>
          </a:p>
          <a:p>
            <a:pPr algn="just" eaLnBrk="0" hangingPunct="0"/>
            <a:r>
              <a:rPr lang="ru-RU" sz="2400" b="1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Догнать и перегнать отцов</a:t>
            </a:r>
          </a:p>
        </p:txBody>
      </p:sp>
      <p:sp>
        <p:nvSpPr>
          <p:cNvPr id="100357" name="Прямоугольник 9"/>
          <p:cNvSpPr>
            <a:spLocks noChangeArrowheads="1"/>
          </p:cNvSpPr>
          <p:nvPr/>
        </p:nvSpPr>
        <p:spPr bwMode="auto">
          <a:xfrm>
            <a:off x="4929188" y="1139825"/>
            <a:ext cx="387508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Если сесть на воздушный шар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И подняться как можно выше…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Поблизости будет звезда 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Где живет теперь мама моя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Мы в хорошие ночи беседуем с ней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Как дела говорю я ей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Ничего говорит она</a:t>
            </a:r>
          </a:p>
          <a:p>
            <a:pPr algn="just" eaLnBrk="0" hangingPunct="0"/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А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папу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  <a:ea typeface="Times New Roman" pitchFamily="18" charset="0"/>
                <a:cs typeface="Arial" charset="0"/>
              </a:rPr>
              <a:t> представь себе с палубы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смыла волна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9388" y="836613"/>
            <a:ext cx="8686800" cy="6021387"/>
            <a:chOff x="-3" y="-3"/>
            <a:chExt cx="4326" cy="2285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4320" cy="2279"/>
              <a:chOff x="0" y="0"/>
              <a:chExt cx="4320" cy="2279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160" cy="2279"/>
                <a:chOff x="0" y="0"/>
                <a:chExt cx="2160" cy="2279"/>
              </a:xfrm>
            </p:grpSpPr>
            <p:sp>
              <p:nvSpPr>
                <p:cNvPr id="98314" name="Rectangle 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2074" cy="2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Школьные годы чудесные            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С книгою, с дружбою с песнею… 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Сюда мы ребятишками                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с пеналами и книжками                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Входили и садились по рядам     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Здесь 10 классов пройдено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И здесь мы слово </a:t>
                  </a:r>
                  <a:r>
                    <a:rPr lang="ru-RU" sz="2000" b="1" dirty="0">
                      <a:solidFill>
                        <a:srgbClr val="FF0000"/>
                      </a:solidFill>
                      <a:latin typeface="Arial" charset="0"/>
                    </a:rPr>
                    <a:t>«РОДИНА»</a:t>
                  </a:r>
                  <a:endParaRPr lang="ru-RU" sz="2000" dirty="0">
                    <a:solidFill>
                      <a:srgbClr val="FF0000"/>
                    </a:solidFill>
                    <a:latin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Впервые прочитали по слогам…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Летят путями звездными,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Плывут морями грозными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Любимые твои ученики…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Тебя не забывали мы-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Как мать не забывают сыновья…  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11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Учительница первая моя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8315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160" cy="227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2160" y="0"/>
                <a:ext cx="2160" cy="2279"/>
                <a:chOff x="2160" y="0"/>
                <a:chExt cx="2160" cy="2279"/>
              </a:xfrm>
            </p:grpSpPr>
            <p:sp>
              <p:nvSpPr>
                <p:cNvPr id="98312" name="Rectangle 8"/>
                <p:cNvSpPr>
                  <a:spLocks noChangeArrowheads="1"/>
                </p:cNvSpPr>
                <p:nvPr/>
              </p:nvSpPr>
              <p:spPr bwMode="auto">
                <a:xfrm>
                  <a:off x="2203" y="0"/>
                  <a:ext cx="2074" cy="2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pPr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Нагружать все больше нас </a:t>
                  </a:r>
                  <a:endParaRPr lang="ru-RU" sz="2000" b="1" dirty="0">
                    <a:solidFill>
                      <a:srgbClr val="000099"/>
                    </a:solidFill>
                    <a:latin typeface="Arial" charset="0"/>
                  </a:endParaRPr>
                </a:p>
                <a:p>
                  <a:pPr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</a:rPr>
                    <a:t>С</a:t>
                  </a: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тали почему-то…</a:t>
                  </a:r>
                  <a:endParaRPr lang="ru-RU" sz="2000" b="1" dirty="0">
                    <a:solidFill>
                      <a:srgbClr val="000099"/>
                    </a:solidFill>
                    <a:latin typeface="Arial" charset="0"/>
                  </a:endParaRPr>
                </a:p>
                <a:p>
                  <a:pPr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Нам учитель задает</a:t>
                  </a: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С иксами задачи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Кандидат наук и тот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Над задачей </a:t>
                  </a:r>
                  <a:r>
                    <a:rPr lang="ru-RU" sz="2000" b="1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плачет</a:t>
                  </a: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        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Не гуляю </a:t>
                  </a: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я нигде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Не дышу </a:t>
                  </a: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озоном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Занимаюсь на труде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 err="1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Синхрофазатроном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То ли еще </a:t>
                  </a:r>
                  <a:r>
                    <a:rPr lang="ru-RU" sz="2000" b="1" dirty="0" smtClean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будет…</a:t>
                  </a:r>
                  <a:endParaRPr lang="ru-RU" sz="2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endParaRPr lang="ru-RU" sz="2000" b="1" dirty="0">
                    <a:solidFill>
                      <a:srgbClr val="000099"/>
                    </a:solidFill>
                    <a:latin typeface="Arial" charset="0"/>
                    <a:cs typeface="Arial" charset="0"/>
                  </a:endParaRP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 smtClean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Мудрых </a:t>
                  </a: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преподавателей слушал я </a:t>
                  </a:r>
                  <a:r>
                    <a:rPr lang="ru-RU" sz="2000" b="1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невнимательно </a:t>
                  </a: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все что не задавали мне </a:t>
                  </a:r>
                </a:p>
                <a:p>
                  <a:pPr eaLnBrk="0" hangingPunct="0">
                    <a:lnSpc>
                      <a:spcPct val="90000"/>
                    </a:lnSpc>
                  </a:pPr>
                  <a:r>
                    <a:rPr lang="ru-RU" sz="2000" b="1" dirty="0">
                      <a:solidFill>
                        <a:srgbClr val="000099"/>
                      </a:solidFill>
                      <a:latin typeface="Arial" charset="0"/>
                      <a:cs typeface="Arial" charset="0"/>
                    </a:rPr>
                    <a:t>делал я </a:t>
                  </a:r>
                  <a:r>
                    <a:rPr lang="ru-RU" sz="2000" b="1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кое как</a:t>
                  </a:r>
                </a:p>
                <a:p>
                  <a:pPr eaLnBrk="0" hangingPunct="0">
                    <a:lnSpc>
                      <a:spcPct val="90000"/>
                    </a:lnSpc>
                  </a:pPr>
                  <a:endParaRPr lang="ru-RU" sz="2000" b="1" dirty="0">
                    <a:solidFill>
                      <a:srgbClr val="000099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98313" name="Rectangle 9"/>
                <p:cNvSpPr>
                  <a:spLocks noChangeArrowheads="1"/>
                </p:cNvSpPr>
                <p:nvPr/>
              </p:nvSpPr>
              <p:spPr bwMode="auto">
                <a:xfrm>
                  <a:off x="2160" y="0"/>
                  <a:ext cx="2160" cy="227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98309" name="Rectangle 10"/>
            <p:cNvSpPr>
              <a:spLocks noChangeArrowheads="1"/>
            </p:cNvSpPr>
            <p:nvPr/>
          </p:nvSpPr>
          <p:spPr bwMode="auto">
            <a:xfrm>
              <a:off x="-3" y="-3"/>
              <a:ext cx="4326" cy="2285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8307" name="Text Box 11"/>
          <p:cNvSpPr txBox="1">
            <a:spLocks noChangeArrowheads="1"/>
          </p:cNvSpPr>
          <p:nvPr/>
        </p:nvSpPr>
        <p:spPr bwMode="auto">
          <a:xfrm>
            <a:off x="107950" y="188913"/>
            <a:ext cx="9036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Arial" charset="0"/>
              </a:rPr>
              <a:t>Представление образовательного процесса в песнях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Прямоугольник 1"/>
          <p:cNvSpPr>
            <a:spLocks noChangeArrowheads="1"/>
          </p:cNvSpPr>
          <p:nvPr/>
        </p:nvSpPr>
        <p:spPr bwMode="auto">
          <a:xfrm>
            <a:off x="214282" y="1071547"/>
            <a:ext cx="378621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Пока я ходить умею,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Пока я глядеть умею,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Во имя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великой цели 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Я буду идти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вперед</a:t>
            </a:r>
          </a:p>
          <a:p>
            <a:pPr>
              <a:spcBef>
                <a:spcPct val="50000"/>
              </a:spcBef>
            </a:pPr>
            <a:endParaRPr lang="ru-RU" b="1" dirty="0">
              <a:solidFill>
                <a:srgbClr val="FF00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b="1" dirty="0">
              <a:solidFill>
                <a:srgbClr val="FF00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b="1" dirty="0">
              <a:solidFill>
                <a:srgbClr val="FF00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99331" name="Rectangle 7"/>
          <p:cNvSpPr>
            <a:spLocks noChangeArrowheads="1"/>
          </p:cNvSpPr>
          <p:nvPr/>
        </p:nvSpPr>
        <p:spPr bwMode="auto">
          <a:xfrm>
            <a:off x="4214810" y="1142984"/>
            <a:ext cx="478634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В поступках не было </a:t>
            </a:r>
            <a:r>
              <a:rPr lang="ru-RU" sz="2400" b="1" dirty="0" smtClean="0">
                <a:solidFill>
                  <a:srgbClr val="000099"/>
                </a:solidFill>
                <a:latin typeface="Arial" charset="0"/>
              </a:rPr>
              <a:t>логики,</a:t>
            </a:r>
            <a:endParaRPr lang="ru-RU" sz="2400" b="1" dirty="0">
              <a:solidFill>
                <a:srgbClr val="000099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Но не умею жить по другому.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Сто шагов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назад 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тихо на пальцах…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Лети, моя душа,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не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 оставайся.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Притяженья больше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нет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…</a:t>
            </a:r>
          </a:p>
        </p:txBody>
      </p:sp>
      <p:sp>
        <p:nvSpPr>
          <p:cNvPr id="99332" name="Прямоугольник 3"/>
          <p:cNvSpPr>
            <a:spLocks noChangeArrowheads="1"/>
          </p:cNvSpPr>
          <p:nvPr/>
        </p:nvSpPr>
        <p:spPr bwMode="auto">
          <a:xfrm>
            <a:off x="642938" y="428625"/>
            <a:ext cx="3711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400" b="1">
                <a:solidFill>
                  <a:srgbClr val="006600"/>
                </a:solidFill>
                <a:latin typeface="Arial" charset="0"/>
              </a:rPr>
              <a:t>Конструктивные песни</a:t>
            </a:r>
          </a:p>
        </p:txBody>
      </p:sp>
      <p:sp>
        <p:nvSpPr>
          <p:cNvPr id="99333" name="Прямоугольник 4"/>
          <p:cNvSpPr>
            <a:spLocks noChangeArrowheads="1"/>
          </p:cNvSpPr>
          <p:nvPr/>
        </p:nvSpPr>
        <p:spPr bwMode="auto">
          <a:xfrm>
            <a:off x="5072063" y="428625"/>
            <a:ext cx="35417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Деструктивные песни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3714752"/>
            <a:ext cx="3357592" cy="2059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endParaRPr lang="ru-RU" b="1" dirty="0">
              <a:solidFill>
                <a:srgbClr val="000099"/>
              </a:solidFill>
              <a:latin typeface="Arial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Приоритетны духовные потребности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Стратегии: установка собственной ценности, </a:t>
            </a:r>
            <a:r>
              <a:rPr lang="ru-RU" b="1" dirty="0" smtClean="0">
                <a:solidFill>
                  <a:srgbClr val="000099"/>
                </a:solidFill>
                <a:latin typeface="Arial" charset="0"/>
              </a:rPr>
              <a:t>альтруизм, оптимизм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Норма, гармония</a:t>
            </a:r>
          </a:p>
        </p:txBody>
      </p:sp>
      <p:sp>
        <p:nvSpPr>
          <p:cNvPr id="99335" name="Прямоугольник 6"/>
          <p:cNvSpPr>
            <a:spLocks noChangeArrowheads="1"/>
          </p:cNvSpPr>
          <p:nvPr/>
        </p:nvSpPr>
        <p:spPr bwMode="auto">
          <a:xfrm>
            <a:off x="4572000" y="4429125"/>
            <a:ext cx="3929090" cy="169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Деформация потребностей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Стратегии: отступления, избегания, растерянности, смирения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ru-RU" b="1" dirty="0">
                <a:solidFill>
                  <a:srgbClr val="000099"/>
                </a:solidFill>
                <a:latin typeface="Arial" charset="0"/>
              </a:rPr>
              <a:t>Расстройство личности и поведения, </a:t>
            </a:r>
            <a:r>
              <a:rPr lang="ru-RU" b="1" dirty="0" err="1">
                <a:solidFill>
                  <a:srgbClr val="000099"/>
                </a:solidFill>
                <a:latin typeface="Arial" charset="0"/>
              </a:rPr>
              <a:t>шизофренизация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533400" y="457200"/>
            <a:ext cx="3684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006600"/>
                </a:solidFill>
                <a:latin typeface="Arial" charset="0"/>
              </a:rPr>
              <a:t>Конструктивные песни</a:t>
            </a: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4953000" y="457200"/>
            <a:ext cx="3516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Деструктивные песни</a:t>
            </a: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228600" y="1295400"/>
            <a:ext cx="396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  <a:latin typeface="Arial" charset="0"/>
              </a:rPr>
              <a:t>Если я тебя придумала, </a:t>
            </a:r>
            <a:r>
              <a:rPr lang="ru-RU" sz="2400" b="1">
                <a:solidFill>
                  <a:srgbClr val="FF0000"/>
                </a:solidFill>
                <a:latin typeface="Arial" charset="0"/>
              </a:rPr>
              <a:t>Стань таким</a:t>
            </a:r>
            <a:r>
              <a:rPr lang="ru-RU" sz="2400" b="1">
                <a:solidFill>
                  <a:srgbClr val="000099"/>
                </a:solidFill>
                <a:latin typeface="Arial" charset="0"/>
              </a:rPr>
              <a:t>, как </a:t>
            </a:r>
            <a:r>
              <a:rPr lang="ru-RU" sz="2400" b="1">
                <a:solidFill>
                  <a:srgbClr val="FF0000"/>
                </a:solidFill>
                <a:latin typeface="Arial" charset="0"/>
              </a:rPr>
              <a:t>я хочу</a:t>
            </a:r>
            <a:endParaRPr lang="ru-RU" sz="2400" b="1">
              <a:solidFill>
                <a:srgbClr val="000099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1621" name="Rectangle 6"/>
          <p:cNvSpPr>
            <a:spLocks noChangeArrowheads="1"/>
          </p:cNvSpPr>
          <p:nvPr/>
        </p:nvSpPr>
        <p:spPr bwMode="auto">
          <a:xfrm>
            <a:off x="142875" y="2743200"/>
            <a:ext cx="4886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  <a:latin typeface="Arial" charset="0"/>
              </a:rPr>
              <a:t>Тебя я </a:t>
            </a:r>
            <a:r>
              <a:rPr lang="ru-RU" sz="2400" b="1">
                <a:solidFill>
                  <a:srgbClr val="DA0000"/>
                </a:solidFill>
                <a:latin typeface="Arial" charset="0"/>
              </a:rPr>
              <a:t>услышу</a:t>
            </a:r>
            <a:r>
              <a:rPr lang="ru-RU" sz="2400" b="1">
                <a:solidFill>
                  <a:srgbClr val="000099"/>
                </a:solidFill>
                <a:latin typeface="Arial" charset="0"/>
              </a:rPr>
              <a:t> за тысячу верст                                                  Мы – звонкое эхо друг друга</a:t>
            </a:r>
          </a:p>
        </p:txBody>
      </p:sp>
      <p:sp>
        <p:nvSpPr>
          <p:cNvPr id="111622" name="Rectangle 8"/>
          <p:cNvSpPr>
            <a:spLocks noChangeArrowheads="1"/>
          </p:cNvSpPr>
          <p:nvPr/>
        </p:nvSpPr>
        <p:spPr bwMode="auto">
          <a:xfrm>
            <a:off x="214283" y="4286256"/>
            <a:ext cx="43577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То, что есть на свете </a:t>
            </a:r>
            <a:r>
              <a:rPr lang="ru-RU" sz="2400" b="1" dirty="0">
                <a:solidFill>
                  <a:srgbClr val="DA0000"/>
                </a:solidFill>
                <a:latin typeface="Arial" charset="0"/>
              </a:rPr>
              <a:t>страна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 моя, -                            Это самое главное…</a:t>
            </a:r>
          </a:p>
        </p:txBody>
      </p:sp>
      <p:sp>
        <p:nvSpPr>
          <p:cNvPr id="111623" name="Rectangle 9"/>
          <p:cNvSpPr>
            <a:spLocks noChangeArrowheads="1"/>
          </p:cNvSpPr>
          <p:nvPr/>
        </p:nvSpPr>
        <p:spPr bwMode="auto">
          <a:xfrm>
            <a:off x="4786314" y="4214818"/>
            <a:ext cx="45862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Живи спокойно, </a:t>
            </a:r>
            <a:r>
              <a:rPr lang="ru-RU" sz="2400" b="1" dirty="0">
                <a:solidFill>
                  <a:srgbClr val="DA0000"/>
                </a:solidFill>
                <a:latin typeface="Arial" charset="0"/>
              </a:rPr>
              <a:t>страна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</a:rPr>
              <a:t>,                   Я у тебя одна…</a:t>
            </a:r>
          </a:p>
        </p:txBody>
      </p:sp>
      <p:sp>
        <p:nvSpPr>
          <p:cNvPr id="111624" name="Rectangle 5"/>
          <p:cNvSpPr>
            <a:spLocks noChangeArrowheads="1"/>
          </p:cNvSpPr>
          <p:nvPr/>
        </p:nvSpPr>
        <p:spPr bwMode="auto">
          <a:xfrm>
            <a:off x="4648200" y="1247775"/>
            <a:ext cx="59340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000099"/>
                </a:solidFill>
                <a:latin typeface="Arial" charset="0"/>
              </a:rPr>
              <a:t>Хочу я замуж, замуж </a:t>
            </a:r>
            <a:r>
              <a:rPr lang="ru-RU" sz="2400" b="1">
                <a:solidFill>
                  <a:srgbClr val="FF0000"/>
                </a:solidFill>
                <a:latin typeface="Arial" charset="0"/>
              </a:rPr>
              <a:t>хочу                      </a:t>
            </a:r>
          </a:p>
          <a:p>
            <a:pPr>
              <a:spcBef>
                <a:spcPct val="2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</a:rPr>
              <a:t>А ты не бойся я все</a:t>
            </a:r>
            <a:r>
              <a:rPr lang="ru-RU" sz="2400" b="1">
                <a:solidFill>
                  <a:srgbClr val="FF0000"/>
                </a:solidFill>
                <a:latin typeface="Arial" charset="0"/>
              </a:rPr>
              <a:t> оплачу</a:t>
            </a:r>
          </a:p>
          <a:p>
            <a:pPr>
              <a:spcBef>
                <a:spcPct val="20000"/>
              </a:spcBef>
            </a:pPr>
            <a:endParaRPr lang="ru-RU" sz="2400" b="1">
              <a:solidFill>
                <a:srgbClr val="000099"/>
              </a:solidFill>
              <a:cs typeface="Times New Roman" pitchFamily="18" charset="0"/>
            </a:endParaRPr>
          </a:p>
        </p:txBody>
      </p:sp>
      <p:sp>
        <p:nvSpPr>
          <p:cNvPr id="111625" name="Rectangle 7"/>
          <p:cNvSpPr>
            <a:spLocks noChangeArrowheads="1"/>
          </p:cNvSpPr>
          <p:nvPr/>
        </p:nvSpPr>
        <p:spPr bwMode="auto">
          <a:xfrm>
            <a:off x="5334000" y="2743200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  <a:latin typeface="Arial" charset="0"/>
              </a:rPr>
              <a:t>Я </a:t>
            </a:r>
            <a:r>
              <a:rPr lang="ru-RU" sz="2400" b="1">
                <a:solidFill>
                  <a:srgbClr val="DA0000"/>
                </a:solidFill>
                <a:latin typeface="Arial" charset="0"/>
              </a:rPr>
              <a:t>не слышу</a:t>
            </a:r>
            <a:r>
              <a:rPr lang="ru-RU" sz="2400" b="1">
                <a:solidFill>
                  <a:srgbClr val="000099"/>
                </a:solidFill>
                <a:latin typeface="Arial" charset="0"/>
              </a:rPr>
              <a:t> тебя,                                          Ты не слышишь меня…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sp>
        <p:nvSpPr>
          <p:cNvPr id="39941" name="Rectangle 6"/>
          <p:cNvSpPr>
            <a:spLocks noChangeArrowheads="1"/>
          </p:cNvSpPr>
          <p:nvPr/>
        </p:nvSpPr>
        <p:spPr bwMode="auto">
          <a:xfrm>
            <a:off x="0" y="0"/>
            <a:ext cx="9144000" cy="133350"/>
          </a:xfrm>
          <a:prstGeom prst="rect">
            <a:avLst/>
          </a:prstGeom>
          <a:solidFill>
            <a:srgbClr val="828B94"/>
          </a:solidFill>
          <a:ln w="9525">
            <a:noFill/>
            <a:miter lim="800000"/>
            <a:headEnd/>
            <a:tailEnd/>
          </a:ln>
        </p:spPr>
        <p:txBody>
          <a:bodyPr lIns="0" tIns="0" rIns="142830" bIns="33327">
            <a:spAutoFit/>
          </a:bodyPr>
          <a:lstStyle/>
          <a:p>
            <a:endParaRPr lang="ru-RU"/>
          </a:p>
        </p:txBody>
      </p:sp>
      <p:pic>
        <p:nvPicPr>
          <p:cNvPr id="39942" name="Picture 7" descr="http://www.sports.ru/images/object_22.1267124260.027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966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Навязываемый  девушкам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стиль поведения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28596" y="1857364"/>
            <a:ext cx="4067204" cy="426879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Все равно </a:t>
            </a:r>
            <a:r>
              <a:rPr lang="ru-RU" b="1" dirty="0" smtClean="0">
                <a:solidFill>
                  <a:srgbClr val="FF0000"/>
                </a:solidFill>
              </a:rPr>
              <a:t>счастливой стану,</a:t>
            </a:r>
          </a:p>
          <a:p>
            <a:pPr>
              <a:buNone/>
            </a:pPr>
            <a:r>
              <a:rPr lang="ru-RU" b="1" dirty="0" smtClean="0"/>
              <a:t>Даже если без тебя…</a:t>
            </a:r>
            <a:endParaRPr lang="ru-RU" b="1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3438" y="1785926"/>
            <a:ext cx="4043362" cy="434023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Девочкой своею ты меня назови,</a:t>
            </a:r>
          </a:p>
          <a:p>
            <a:pPr>
              <a:buNone/>
            </a:pPr>
            <a:r>
              <a:rPr lang="ru-RU" b="1" dirty="0" smtClean="0"/>
              <a:t> а потом обними, </a:t>
            </a:r>
          </a:p>
          <a:p>
            <a:pPr>
              <a:buNone/>
            </a:pPr>
            <a:r>
              <a:rPr lang="ru-RU" b="1" dirty="0" smtClean="0"/>
              <a:t> а потом </a:t>
            </a:r>
            <a:r>
              <a:rPr lang="ru-RU" b="1" dirty="0" smtClean="0">
                <a:solidFill>
                  <a:srgbClr val="FF0000"/>
                </a:solidFill>
              </a:rPr>
              <a:t>обмани</a:t>
            </a:r>
            <a:r>
              <a:rPr lang="ru-RU" b="1" dirty="0" smtClean="0"/>
              <a:t>…</a:t>
            </a:r>
          </a:p>
          <a:p>
            <a:pPr>
              <a:buNone/>
            </a:pPr>
            <a:r>
              <a:rPr lang="ru-RU" b="1" dirty="0" smtClean="0"/>
              <a:t>   Ни о чем не жалей…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Я </a:t>
            </a:r>
            <a:r>
              <a:rPr lang="ru-RU" b="1" dirty="0" smtClean="0">
                <a:solidFill>
                  <a:srgbClr val="FF0000"/>
                </a:solidFill>
              </a:rPr>
              <a:t>выпью</a:t>
            </a:r>
            <a:r>
              <a:rPr lang="ru-RU" b="1" dirty="0" smtClean="0"/>
              <a:t> за неудачу </a:t>
            </a:r>
          </a:p>
          <a:p>
            <a:pPr>
              <a:buNone/>
            </a:pPr>
            <a:r>
              <a:rPr lang="ru-RU" b="1" dirty="0" smtClean="0"/>
              <a:t>и станет не важно, </a:t>
            </a:r>
          </a:p>
          <a:p>
            <a:pPr>
              <a:buNone/>
            </a:pPr>
            <a:r>
              <a:rPr lang="ru-RU" b="1" dirty="0" smtClean="0"/>
              <a:t>что я ошибаюсь дважды…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Box 1"/>
          <p:cNvSpPr txBox="1">
            <a:spLocks noChangeArrowheads="1"/>
          </p:cNvSpPr>
          <p:nvPr/>
        </p:nvSpPr>
        <p:spPr bwMode="auto">
          <a:xfrm>
            <a:off x="571500" y="500063"/>
            <a:ext cx="792956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  <a:cs typeface="Arial" charset="0"/>
              </a:rPr>
              <a:t>Содержание </a:t>
            </a:r>
            <a:r>
              <a:rPr lang="ru-RU" sz="2400" b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«старых песен о главном»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соответствует нормальной </a:t>
            </a:r>
            <a:r>
              <a:rPr lang="ru-RU" sz="2400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биопсихосоциальной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 структуре человека и общества.</a:t>
            </a:r>
            <a:r>
              <a:rPr lang="ru-RU" sz="2400" b="1" dirty="0">
                <a:solidFill>
                  <a:srgbClr val="000099"/>
                </a:solidFill>
                <a:latin typeface="Arial" charset="0"/>
                <a:cs typeface="Arial" charset="0"/>
              </a:rPr>
              <a:t> Они расширяли пространство осознанного проживание детей. Наполняли его светом и космической энергией, высокими смыслами и целями, человеческим достоинством, оптимизмом, радостью труда и подвига. </a:t>
            </a:r>
          </a:p>
          <a:p>
            <a:pPr algn="just"/>
            <a:r>
              <a:rPr lang="ru-RU" sz="2400" b="1" dirty="0">
                <a:solidFill>
                  <a:srgbClr val="000099"/>
                </a:solidFill>
                <a:latin typeface="Arial" charset="0"/>
                <a:cs typeface="Arial" charset="0"/>
              </a:rPr>
              <a:t>	Они объединяли страну, воспитывали тружеников, творцов, борцов, патриотов, достойных граждан великой страны. Они помогали всему советскому народу стоить и жить, учиться и служить, ждать и любить, формировали гармоничных, полноценных людей и преуспевающую нацию.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BD0666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762000"/>
            <a:ext cx="350520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3" name="AutoShape 3"/>
          <p:cNvSpPr>
            <a:spLocks noChangeArrowheads="1"/>
          </p:cNvSpPr>
          <p:nvPr/>
        </p:nvSpPr>
        <p:spPr bwMode="auto">
          <a:xfrm>
            <a:off x="3810000" y="4419600"/>
            <a:ext cx="5105400" cy="2057400"/>
          </a:xfrm>
          <a:prstGeom prst="foldedCorner">
            <a:avLst>
              <a:gd name="adj" fmla="val 12500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3886200" y="4572000"/>
            <a:ext cx="4953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ПУСТЬ ВСЕГДА БУДЕТ СОЛНЦЕ, ПУСТЬ ВСЕГДА БУДЕТ НЕБО, ПУСТЬ ВСЕГДА БУДЕТ МАМА, ПУСТЬ ВСЕГДА БУДУ Я</a:t>
            </a:r>
          </a:p>
        </p:txBody>
      </p:sp>
      <p:sp>
        <p:nvSpPr>
          <p:cNvPr id="112645" name="AutoShape 5"/>
          <p:cNvSpPr>
            <a:spLocks noChangeArrowheads="1"/>
          </p:cNvSpPr>
          <p:nvPr/>
        </p:nvSpPr>
        <p:spPr bwMode="auto">
          <a:xfrm>
            <a:off x="457200" y="533400"/>
            <a:ext cx="4419600" cy="14478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838200" y="838200"/>
            <a:ext cx="3581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СОЛНЕЧНЫЙ КРУГ               НЕБО ВОКРУГ</a:t>
            </a:r>
          </a:p>
        </p:txBody>
      </p:sp>
      <p:sp>
        <p:nvSpPr>
          <p:cNvPr id="112647" name="Oval 7"/>
          <p:cNvSpPr>
            <a:spLocks noChangeArrowheads="1"/>
          </p:cNvSpPr>
          <p:nvPr/>
        </p:nvSpPr>
        <p:spPr bwMode="auto">
          <a:xfrm>
            <a:off x="304800" y="2438400"/>
            <a:ext cx="3276600" cy="28194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48" name="Oval 8"/>
          <p:cNvSpPr>
            <a:spLocks noChangeArrowheads="1"/>
          </p:cNvSpPr>
          <p:nvPr/>
        </p:nvSpPr>
        <p:spPr bwMode="auto">
          <a:xfrm>
            <a:off x="914400" y="2895600"/>
            <a:ext cx="2057400" cy="18288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49" name="Oval 9"/>
          <p:cNvSpPr>
            <a:spLocks noChangeArrowheads="1"/>
          </p:cNvSpPr>
          <p:nvPr/>
        </p:nvSpPr>
        <p:spPr bwMode="auto">
          <a:xfrm>
            <a:off x="1371600" y="3352800"/>
            <a:ext cx="11430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50" name="Text Box 10"/>
          <p:cNvSpPr txBox="1">
            <a:spLocks noChangeArrowheads="1"/>
          </p:cNvSpPr>
          <p:nvPr/>
        </p:nvSpPr>
        <p:spPr bwMode="auto">
          <a:xfrm>
            <a:off x="1524000" y="3733800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660066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1447800" y="29718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1524000" y="2514600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0066"/>
                </a:solidFill>
                <a:latin typeface="Times New Roman" pitchFamily="18" charset="0"/>
              </a:rPr>
              <a:t>ДУХ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050" descr="Мюнхен 298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42900"/>
            <a:ext cx="79248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5" descr="Мюнхен 311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895600"/>
            <a:ext cx="510540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7" name="Picture 6" descr="Мюнхен 30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47244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7" descr="Мюнхен 318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228600"/>
            <a:ext cx="47244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1" name="Picture 9" descr="Мюнхен 315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801938"/>
            <a:ext cx="4495800" cy="363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107950" y="304800"/>
            <a:ext cx="8928100" cy="457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smtClean="0">
                <a:latin typeface="Arial" charset="0"/>
                <a:cs typeface="Arial" charset="0"/>
              </a:rPr>
              <a:t>Адаптивные  стратегии</a:t>
            </a:r>
            <a:r>
              <a:rPr lang="ru-RU" sz="3200" smtClean="0"/>
              <a:t> </a:t>
            </a:r>
          </a:p>
        </p:txBody>
      </p:sp>
      <p:sp>
        <p:nvSpPr>
          <p:cNvPr id="116739" name="Rectangle 6"/>
          <p:cNvSpPr>
            <a:spLocks noChangeArrowheads="1"/>
          </p:cNvSpPr>
          <p:nvPr/>
        </p:nvSpPr>
        <p:spPr bwMode="auto">
          <a:xfrm>
            <a:off x="228600" y="914400"/>
            <a:ext cx="8763000" cy="627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Проблемный анализ</a:t>
            </a:r>
            <a:endParaRPr lang="ru-RU" sz="240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200" b="1">
                <a:solidFill>
                  <a:srgbClr val="000066"/>
                </a:solidFill>
                <a:latin typeface="Arial" charset="0"/>
                <a:cs typeface="Arial" charset="0"/>
              </a:rPr>
              <a:t> кризис не только финансовый, а системный, выявляющий неправильное, не соответствующее потребностям народа, политическое, идеологическое и социально-экономическое устройство современного общества на принципах капитализма. </a:t>
            </a:r>
            <a:endParaRPr lang="ru-RU" sz="2200" b="1">
              <a:solidFill>
                <a:srgbClr val="000066"/>
              </a:solidFill>
              <a:latin typeface="Arial" charset="0"/>
            </a:endParaRPr>
          </a:p>
          <a:p>
            <a:pPr algn="ctr" eaLnBrk="0" hangingPunct="0"/>
            <a:endParaRPr lang="ru-RU" sz="2200" b="1">
              <a:solidFill>
                <a:srgbClr val="000066"/>
              </a:solidFill>
              <a:latin typeface="Arial" charset="0"/>
            </a:endParaRPr>
          </a:p>
          <a:p>
            <a:pPr algn="ctr" eaLnBrk="0" hangingPunct="0"/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Сохранение самообладания </a:t>
            </a:r>
            <a:endParaRPr lang="ru-RU" sz="2400" b="1">
              <a:solidFill>
                <a:srgbClr val="FF0000"/>
              </a:solidFill>
              <a:latin typeface="Courier New" pitchFamily="49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 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«Мечтать, надо мечтать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      Детям орлиного племени.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                      </a:t>
            </a:r>
            <a:r>
              <a:rPr lang="ru-RU" sz="2000" b="1">
                <a:solidFill>
                  <a:srgbClr val="000066"/>
                </a:solidFill>
                <a:latin typeface="Arial" charset="0"/>
              </a:rPr>
              <a:t>                   </a:t>
            </a:r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Есть воля и смелость у нас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                      </a:t>
            </a:r>
            <a:r>
              <a:rPr lang="ru-RU" sz="2000" b="1">
                <a:solidFill>
                  <a:srgbClr val="000066"/>
                </a:solidFill>
                <a:latin typeface="Arial" charset="0"/>
              </a:rPr>
              <a:t>      </a:t>
            </a:r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Чтобы стать Героями нашего  времени»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 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« … И врагу никогда не добиться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Чтоб склонилась моя голова…»</a:t>
            </a:r>
            <a:endParaRPr lang="ru-RU" sz="2000" b="1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0" hangingPunct="0"/>
            <a:r>
              <a:rPr lang="ru-RU" sz="2200" b="1">
                <a:solidFill>
                  <a:srgbClr val="000066"/>
                </a:solidFill>
                <a:latin typeface="Arial" charset="0"/>
                <a:cs typeface="Arial" charset="0"/>
              </a:rPr>
              <a:t> </a:t>
            </a:r>
            <a:endParaRPr lang="ru-RU" sz="2200">
              <a:solidFill>
                <a:srgbClr val="000066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0" hangingPunct="0"/>
            <a:endParaRPr lang="ru-RU" sz="2200">
              <a:solidFill>
                <a:srgbClr val="000066"/>
              </a:solidFill>
              <a:latin typeface="Courier New" pitchFamily="49" charset="0"/>
            </a:endParaRPr>
          </a:p>
          <a:p>
            <a:pPr eaLnBrk="0" hangingPunct="0"/>
            <a:endParaRPr lang="ru-RU" sz="2200">
              <a:solidFill>
                <a:srgbClr val="00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43888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smtClean="0">
                <a:latin typeface="Arial" charset="0"/>
                <a:cs typeface="Arial" charset="0"/>
              </a:rPr>
              <a:t>Адаптивные  стратегии</a:t>
            </a:r>
            <a:r>
              <a:rPr lang="ru-RU" sz="3200" smtClean="0"/>
              <a:t> </a:t>
            </a:r>
          </a:p>
        </p:txBody>
      </p:sp>
      <p:sp>
        <p:nvSpPr>
          <p:cNvPr id="117763" name="Text Box 4"/>
          <p:cNvSpPr txBox="1">
            <a:spLocks noChangeArrowheads="1"/>
          </p:cNvSpPr>
          <p:nvPr/>
        </p:nvSpPr>
        <p:spPr bwMode="auto">
          <a:xfrm>
            <a:off x="304800" y="1066800"/>
            <a:ext cx="845820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Установка собственной ценности </a:t>
            </a:r>
            <a:endParaRPr lang="ru-RU"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200" b="1">
                <a:solidFill>
                  <a:srgbClr val="000066"/>
                </a:solidFill>
                <a:latin typeface="Arial" charset="0"/>
                <a:cs typeface="Arial" charset="0"/>
              </a:rPr>
              <a:t>Психологически и морально нужно быть готовым к победе, осознавать свои достоинства и ресурсы, претендовать на улучшение своего положения.  </a:t>
            </a:r>
            <a:endParaRPr lang="ru-RU" sz="22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«Здравствуй, страна героев» …</a:t>
            </a:r>
            <a:endParaRPr lang="ru-RU" sz="260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 </a:t>
            </a:r>
            <a:r>
              <a:rPr lang="ru-RU" sz="2600">
                <a:solidFill>
                  <a:srgbClr val="FF0000"/>
                </a:solidFill>
                <a:latin typeface="Courier New" pitchFamily="49" charset="0"/>
              </a:rPr>
              <a:t>         </a:t>
            </a:r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Ты все смогла моя Россия</a:t>
            </a:r>
            <a:endParaRPr lang="ru-RU" sz="260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                  </a:t>
            </a:r>
            <a:r>
              <a:rPr lang="ru-RU" sz="2600" b="1">
                <a:solidFill>
                  <a:srgbClr val="FF0000"/>
                </a:solidFill>
                <a:latin typeface="Arial" charset="0"/>
              </a:rPr>
              <a:t>	                    </a:t>
            </a:r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Ты богатырская моя…</a:t>
            </a:r>
            <a:endParaRPr lang="ru-RU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b="1">
                <a:latin typeface="Arial" charset="0"/>
                <a:cs typeface="Arial" charset="0"/>
              </a:rPr>
              <a:t>        </a:t>
            </a:r>
            <a:r>
              <a:rPr lang="ru-RU" sz="2200" b="1" i="1">
                <a:solidFill>
                  <a:srgbClr val="000066"/>
                </a:solidFill>
                <a:latin typeface="Arial" charset="0"/>
                <a:cs typeface="Arial" charset="0"/>
              </a:rPr>
              <a:t>В преодолении кризиса мы можем выдать оригинальные предложения и технологии, которые спасут не только нас, но и весь мир</a:t>
            </a:r>
            <a:endParaRPr lang="ru-RU" sz="2200" i="1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endParaRPr lang="ru-RU" sz="2200" i="1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43888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smtClean="0">
                <a:latin typeface="Arial" charset="0"/>
                <a:cs typeface="Arial" charset="0"/>
              </a:rPr>
              <a:t>Адаптивные  стратегии</a:t>
            </a:r>
            <a:r>
              <a:rPr lang="ru-RU" sz="3200" smtClean="0"/>
              <a:t> </a:t>
            </a:r>
          </a:p>
        </p:txBody>
      </p:sp>
      <p:sp>
        <p:nvSpPr>
          <p:cNvPr id="118787" name="Text Box 4"/>
          <p:cNvSpPr txBox="1">
            <a:spLocks noChangeArrowheads="1"/>
          </p:cNvSpPr>
          <p:nvPr/>
        </p:nvSpPr>
        <p:spPr bwMode="auto">
          <a:xfrm>
            <a:off x="609600" y="1066800"/>
            <a:ext cx="7848600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Протест </a:t>
            </a:r>
            <a:endParaRPr lang="ru-RU" sz="2400"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Вставай, проклятьем заклейменный…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        Кипит наш разум возмущенный…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        Пусть ярость благородная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        Вскипает как волна…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Оптимизм </a:t>
            </a:r>
            <a:endParaRPr lang="ru-RU" sz="2400">
              <a:solidFill>
                <a:srgbClr val="FF0000"/>
              </a:solidFill>
              <a:latin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…Смело товарищи, в ногу,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 Духом окрепнем в борьбе.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 В царство свободы дорогу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Грудью проложим себе…</a:t>
            </a:r>
            <a:endParaRPr lang="ru-RU" sz="24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spcBef>
                <a:spcPct val="50000"/>
              </a:spcBef>
            </a:pPr>
            <a:endParaRPr lang="ru-RU" sz="240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457200" y="228600"/>
            <a:ext cx="82438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Адаптивные  стратегии</a:t>
            </a:r>
            <a:r>
              <a:rPr lang="ru-RU" sz="3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Альтруизм</a:t>
            </a:r>
            <a:endParaRPr lang="ru-RU" sz="2400" dirty="0">
              <a:latin typeface="Courier New" pitchFamily="49" charset="0"/>
            </a:endParaRPr>
          </a:p>
          <a:p>
            <a:pPr algn="ctr" eaLnBrk="0" hangingPunct="0"/>
            <a:r>
              <a:rPr lang="ru-RU" sz="2400" b="1" dirty="0">
                <a:latin typeface="Arial" charset="0"/>
                <a:cs typeface="Arial" charset="0"/>
              </a:rPr>
              <a:t>     </a:t>
            </a:r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Мировой масштаб финансового кризиса дает шанс развитию всемирного альтруизма. Людей, желающих справедливого устройства жизни для всех, на планете большинство. </a:t>
            </a:r>
            <a:endParaRPr lang="ru-RU" sz="2400" dirty="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400" b="1" dirty="0">
                <a:latin typeface="Arial" charset="0"/>
                <a:cs typeface="Arial" charset="0"/>
              </a:rPr>
              <a:t> </a:t>
            </a:r>
            <a:endParaRPr lang="ru-RU" sz="2400" dirty="0"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Обращени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е</a:t>
            </a:r>
            <a:endParaRPr lang="ru-RU" sz="2400" dirty="0">
              <a:latin typeface="Courier New" pitchFamily="49" charset="0"/>
            </a:endParaRPr>
          </a:p>
          <a:p>
            <a:pPr algn="ctr" eaLnBrk="0" hangingPunct="0"/>
            <a:r>
              <a:rPr lang="ru-RU" sz="2400" b="1" dirty="0">
                <a:latin typeface="Arial" charset="0"/>
                <a:cs typeface="Arial" charset="0"/>
              </a:rPr>
              <a:t>     </a:t>
            </a:r>
            <a:r>
              <a:rPr lang="ru-RU" sz="2400" b="1" dirty="0">
                <a:latin typeface="Arial" charset="0"/>
              </a:rPr>
              <a:t>           </a:t>
            </a:r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Если бы парни всей земли…</a:t>
            </a:r>
            <a:endParaRPr lang="ru-RU" sz="2400" dirty="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          </a:t>
            </a:r>
            <a:r>
              <a:rPr lang="ru-RU" sz="2400" b="1" dirty="0">
                <a:solidFill>
                  <a:srgbClr val="000066"/>
                </a:solidFill>
                <a:latin typeface="Arial" charset="0"/>
              </a:rPr>
              <a:t>            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  <a:cs typeface="Arial" charset="0"/>
              </a:rPr>
              <a:t>Парни, парни, это в наших силах</a:t>
            </a:r>
            <a:endParaRPr lang="ru-RU" sz="2400" dirty="0">
              <a:solidFill>
                <a:srgbClr val="FF0000"/>
              </a:solidFill>
              <a:latin typeface="Courier New" pitchFamily="49" charset="0"/>
            </a:endParaRPr>
          </a:p>
          <a:p>
            <a:pPr algn="ctr" eaLnBrk="0" hangingPunct="0"/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>
                <a:solidFill>
                  <a:srgbClr val="000066"/>
                </a:solidFill>
                <a:latin typeface="Arial" charset="0"/>
              </a:rPr>
              <a:t>             </a:t>
            </a:r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Землю от пожара уберечь.</a:t>
            </a:r>
            <a:endParaRPr lang="ru-RU" sz="2400" dirty="0">
              <a:solidFill>
                <a:srgbClr val="000066"/>
              </a:solidFill>
              <a:latin typeface="Courier New" pitchFamily="49" charset="0"/>
            </a:endParaRPr>
          </a:p>
          <a:p>
            <a:pPr algn="ctr" eaLnBrk="0" hangingPunct="0"/>
            <a:r>
              <a:rPr lang="ru-RU" sz="2400" b="1" dirty="0">
                <a:solidFill>
                  <a:srgbClr val="000066"/>
                </a:solidFill>
                <a:latin typeface="Arial" charset="0"/>
              </a:rPr>
              <a:t>    </a:t>
            </a:r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Мы за мир и дружбу,</a:t>
            </a:r>
            <a:endParaRPr lang="ru-RU" sz="2400" dirty="0">
              <a:solidFill>
                <a:srgbClr val="000066"/>
              </a:solidFill>
              <a:latin typeface="Courier New" pitchFamily="49" charset="0"/>
            </a:endParaRPr>
          </a:p>
          <a:p>
            <a:pPr algn="ctr" eaLnBrk="0" hangingPunct="0"/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За улыбки милых,</a:t>
            </a:r>
            <a:endParaRPr lang="ru-RU" sz="2400" dirty="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400" b="1" dirty="0">
                <a:solidFill>
                  <a:srgbClr val="000066"/>
                </a:solidFill>
                <a:latin typeface="Arial" charset="0"/>
                <a:cs typeface="Arial" charset="0"/>
              </a:rPr>
              <a:t>          За сердечность встреч.</a:t>
            </a:r>
            <a:endParaRPr lang="ru-RU" sz="2400" dirty="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endParaRPr lang="ru-RU" sz="2400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962400"/>
            <a:ext cx="2209800" cy="162718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214313" y="0"/>
          <a:ext cx="4429125" cy="3541713"/>
        </p:xfrm>
        <a:graphic>
          <a:graphicData uri="http://schemas.openxmlformats.org/presentationml/2006/ole">
            <p:oleObj spid="_x0000_s3074" name="Image" r:id="rId3" imgW="9441581" imgH="7548182" progId="">
              <p:embed/>
            </p:oleObj>
          </a:graphicData>
        </a:graphic>
      </p:graphicFrame>
      <p:sp>
        <p:nvSpPr>
          <p:cNvPr id="2054" name="Rectangle 1026"/>
          <p:cNvSpPr>
            <a:spLocks noChangeArrowheads="1"/>
          </p:cNvSpPr>
          <p:nvPr/>
        </p:nvSpPr>
        <p:spPr bwMode="auto">
          <a:xfrm>
            <a:off x="2071688" y="6286500"/>
            <a:ext cx="4476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Реклама в сети интернет, «приколы»</a:t>
            </a: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7938" y="3357563"/>
          <a:ext cx="4635500" cy="2786062"/>
        </p:xfrm>
        <a:graphic>
          <a:graphicData uri="http://schemas.openxmlformats.org/presentationml/2006/ole">
            <p:oleObj spid="_x0000_s3075" name="Image" r:id="rId4" imgW="8081892" imgH="4854218" progId="">
              <p:embed/>
            </p:oleObj>
          </a:graphicData>
        </a:graphic>
      </p:graphicFrame>
      <p:graphicFrame>
        <p:nvGraphicFramePr>
          <p:cNvPr id="2052" name="Object 2"/>
          <p:cNvGraphicFramePr>
            <a:graphicFrameLocks noChangeAspect="1"/>
          </p:cNvGraphicFramePr>
          <p:nvPr/>
        </p:nvGraphicFramePr>
        <p:xfrm>
          <a:off x="4429125" y="0"/>
          <a:ext cx="2843213" cy="3587750"/>
        </p:xfrm>
        <a:graphic>
          <a:graphicData uri="http://schemas.openxmlformats.org/presentationml/2006/ole">
            <p:oleObj spid="_x0000_s3076" name="Image" r:id="rId5" imgW="3926580" imgH="4955877" progId="">
              <p:embed/>
            </p:oleObj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/>
        </p:nvGraphicFramePr>
        <p:xfrm>
          <a:off x="4714875" y="3500438"/>
          <a:ext cx="3000375" cy="2655887"/>
        </p:xfrm>
        <a:graphic>
          <a:graphicData uri="http://schemas.openxmlformats.org/presentationml/2006/ole">
            <p:oleObj spid="_x0000_s3077" name="Image" r:id="rId6" imgW="6074126" imgH="5705612" progId="">
              <p:embed/>
            </p:oleObj>
          </a:graphicData>
        </a:graphic>
      </p:graphicFrame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457200" y="228600"/>
            <a:ext cx="82438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Адаптивные  стратегии</a:t>
            </a:r>
            <a:r>
              <a:rPr lang="ru-RU" sz="32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2667000" y="914400"/>
            <a:ext cx="647700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Arial" charset="0"/>
                <a:cs typeface="Arial" charset="0"/>
              </a:rPr>
              <a:t>Сотрудничество</a:t>
            </a:r>
            <a:endParaRPr lang="ru-RU" sz="280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latin typeface="Arial" charset="0"/>
                <a:cs typeface="Arial" charset="0"/>
              </a:rPr>
              <a:t> </a:t>
            </a:r>
            <a:endParaRPr lang="ru-RU" sz="2800"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«Возьмемся за руки друзья…</a:t>
            </a:r>
            <a:endParaRPr lang="ru-RU" sz="28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      Чтоб не пропасть по одиночке…»</a:t>
            </a:r>
            <a:endParaRPr lang="ru-RU" sz="28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 </a:t>
            </a:r>
            <a:endParaRPr lang="ru-RU" sz="28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Эту песню запевает молодежь.</a:t>
            </a:r>
            <a:endParaRPr lang="ru-RU" sz="28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          Эту песню не задушишь, не убьешь</a:t>
            </a:r>
            <a:endParaRPr lang="ru-RU" sz="28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       Нам молодым, вторит в песне той</a:t>
            </a:r>
            <a:endParaRPr lang="ru-RU" sz="280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algn="ctr" eaLnBrk="0" hangingPunct="0"/>
            <a:r>
              <a:rPr lang="ru-RU" sz="2800" b="1">
                <a:solidFill>
                  <a:srgbClr val="FF0000"/>
                </a:solidFill>
                <a:latin typeface="Arial" charset="0"/>
                <a:cs typeface="Arial" charset="0"/>
              </a:rPr>
              <a:t>Весь шар Земной.</a:t>
            </a:r>
            <a:endParaRPr lang="ru-RU" sz="280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eaLnBrk="0" hangingPunct="0"/>
            <a:endParaRPr lang="ru-RU" sz="280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20836" name="Picture 4" descr="BD0666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438400"/>
            <a:ext cx="27432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1000100" y="214290"/>
            <a:ext cx="7534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0066"/>
                </a:solidFill>
                <a:latin typeface="Arial" charset="0"/>
              </a:rPr>
              <a:t>Биопсихосоциальная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 модель самозащиты </a:t>
            </a:r>
            <a:r>
              <a:rPr lang="ru-RU" sz="2800" b="1" dirty="0" smtClean="0">
                <a:solidFill>
                  <a:srgbClr val="000066"/>
                </a:solidFill>
                <a:latin typeface="Arial" charset="0"/>
              </a:rPr>
              <a:t>от информационно-психологического разрушения</a:t>
            </a:r>
            <a:endParaRPr lang="ru-RU" sz="28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134147" name="AutoShape 3"/>
          <p:cNvSpPr>
            <a:spLocks noChangeArrowheads="1"/>
          </p:cNvSpPr>
          <p:nvPr/>
        </p:nvSpPr>
        <p:spPr bwMode="auto">
          <a:xfrm>
            <a:off x="533400" y="1524000"/>
            <a:ext cx="8305800" cy="4343400"/>
          </a:xfrm>
          <a:prstGeom prst="triangle">
            <a:avLst>
              <a:gd name="adj" fmla="val 49713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>
              <a:latin typeface="Times New Roman" pitchFamily="18" charset="0"/>
            </a:endParaRP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2057400" y="4191000"/>
            <a:ext cx="5181600" cy="42703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>
                <a:solidFill>
                  <a:srgbClr val="000066"/>
                </a:solidFill>
                <a:latin typeface="Times New Roman" pitchFamily="18" charset="0"/>
              </a:rPr>
              <a:t>здоровье-сберегающее поведение</a:t>
            </a:r>
          </a:p>
        </p:txBody>
      </p:sp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1752600" y="4648200"/>
            <a:ext cx="5867400" cy="427038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>
                <a:solidFill>
                  <a:srgbClr val="000066"/>
                </a:solidFill>
                <a:latin typeface="Times New Roman" pitchFamily="18" charset="0"/>
              </a:rPr>
              <a:t>самозащита</a:t>
            </a:r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1371600" y="5029200"/>
            <a:ext cx="6629400" cy="4270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>
                <a:solidFill>
                  <a:srgbClr val="000066"/>
                </a:solidFill>
                <a:latin typeface="Times New Roman" pitchFamily="18" charset="0"/>
              </a:rPr>
              <a:t>разумный эгоизм</a:t>
            </a:r>
          </a:p>
        </p:txBody>
      </p:sp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990600" y="5410200"/>
            <a:ext cx="7391400" cy="42703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000066"/>
                </a:solidFill>
                <a:latin typeface="Times New Roman" pitchFamily="18" charset="0"/>
              </a:rPr>
              <a:t>потребности и ресурсы</a:t>
            </a:r>
          </a:p>
        </p:txBody>
      </p:sp>
      <p:sp>
        <p:nvSpPr>
          <p:cNvPr id="134152" name="Line 8"/>
          <p:cNvSpPr>
            <a:spLocks noChangeShapeType="1"/>
          </p:cNvSpPr>
          <p:nvPr/>
        </p:nvSpPr>
        <p:spPr bwMode="auto">
          <a:xfrm flipV="1">
            <a:off x="304800" y="3429000"/>
            <a:ext cx="0" cy="31242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4153" name="Text Box 9"/>
          <p:cNvSpPr txBox="1">
            <a:spLocks noChangeArrowheads="1"/>
          </p:cNvSpPr>
          <p:nvPr/>
        </p:nvSpPr>
        <p:spPr bwMode="auto">
          <a:xfrm>
            <a:off x="3657600" y="2743200"/>
            <a:ext cx="2057400" cy="701675"/>
          </a:xfrm>
          <a:prstGeom prst="rect">
            <a:avLst/>
          </a:prstGeom>
          <a:solidFill>
            <a:srgbClr val="FAFDC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CC"/>
                </a:solidFill>
                <a:latin typeface="Times New Roman" pitchFamily="18" charset="0"/>
              </a:rPr>
              <a:t>восстановление со-знания</a:t>
            </a:r>
            <a:r>
              <a:rPr lang="ru-RU"/>
              <a:t> </a:t>
            </a:r>
          </a:p>
        </p:txBody>
      </p:sp>
      <p:sp>
        <p:nvSpPr>
          <p:cNvPr id="134154" name="Rectangle 10"/>
          <p:cNvSpPr>
            <a:spLocks noChangeArrowheads="1"/>
          </p:cNvSpPr>
          <p:nvPr/>
        </p:nvSpPr>
        <p:spPr bwMode="auto">
          <a:xfrm>
            <a:off x="2819400" y="3429000"/>
            <a:ext cx="3581400" cy="71120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E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</a:rPr>
              <a:t>расширение пространства                                    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itchFamily="18" charset="0"/>
              </a:rPr>
              <a:t>осознанного проживания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066800"/>
            <a:ext cx="7734300" cy="23622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rgbClr val="FF0000"/>
                </a:solidFill>
              </a:rPr>
              <a:t>Спасибо за внимание !</a:t>
            </a:r>
          </a:p>
        </p:txBody>
      </p:sp>
      <p:sp>
        <p:nvSpPr>
          <p:cNvPr id="141315" name="Text Box 5"/>
          <p:cNvSpPr txBox="1">
            <a:spLocks noChangeArrowheads="1"/>
          </p:cNvSpPr>
          <p:nvPr/>
        </p:nvSpPr>
        <p:spPr bwMode="auto">
          <a:xfrm>
            <a:off x="1752600" y="3886200"/>
            <a:ext cx="5562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0066"/>
                </a:solidFill>
              </a:rPr>
              <a:t>E-mail</a:t>
            </a:r>
            <a:r>
              <a:rPr lang="ru-RU" sz="2400">
                <a:solidFill>
                  <a:srgbClr val="000066"/>
                </a:solidFill>
              </a:rPr>
              <a:t>:</a:t>
            </a:r>
            <a:r>
              <a:rPr lang="en-US" sz="2400">
                <a:solidFill>
                  <a:srgbClr val="000066"/>
                </a:solidFill>
              </a:rPr>
              <a:t> kam1950@mail.ru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</a:rPr>
              <a:t>Карпов Анатолий Михайлович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</a:rPr>
              <a:t>г. Казань</a:t>
            </a:r>
          </a:p>
        </p:txBody>
      </p:sp>
      <p:sp>
        <p:nvSpPr>
          <p:cNvPr id="141316" name="Text Box 6"/>
          <p:cNvSpPr txBox="1">
            <a:spLocks noChangeArrowheads="1"/>
          </p:cNvSpPr>
          <p:nvPr/>
        </p:nvSpPr>
        <p:spPr bwMode="auto">
          <a:xfrm>
            <a:off x="1600200" y="50292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746125" y="5929313"/>
            <a:ext cx="8397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Реклама в мобильных телесистемах </a:t>
            </a:r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SMS</a:t>
            </a: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, компьютерные игры с наркогенной направленностью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00125" y="214313"/>
          <a:ext cx="2214563" cy="2214562"/>
        </p:xfrm>
        <a:graphic>
          <a:graphicData uri="http://schemas.openxmlformats.org/presentationml/2006/ole">
            <p:oleObj spid="_x0000_s4098" name="Image" r:id="rId3" imgW="1270289" imgH="1270289" progId="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643438" y="214313"/>
          <a:ext cx="3857625" cy="5672137"/>
        </p:xfrm>
        <a:graphic>
          <a:graphicData uri="http://schemas.openxmlformats.org/presentationml/2006/ole">
            <p:oleObj spid="_x0000_s4099" name="Image" r:id="rId4" imgW="1106707" imgH="1627842" progId="">
              <p:embed/>
            </p:oleObj>
          </a:graphicData>
        </a:graphic>
      </p:graphicFrame>
      <p:pic>
        <p:nvPicPr>
          <p:cNvPr id="102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2428875"/>
            <a:ext cx="471170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Russian alcohol shop for fami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"/>
            <a:ext cx="7848600" cy="591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786842" cy="107157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Примеры  потребления ПАВ в шоу бизнесе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2756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Я выпью за неудачу и станет неважно, что я ошибаюсь…  </a:t>
            </a:r>
            <a:r>
              <a:rPr lang="ru-RU" sz="2400" b="1" i="1" dirty="0" smtClean="0">
                <a:solidFill>
                  <a:srgbClr val="FF0000"/>
                </a:solidFill>
              </a:rPr>
              <a:t>алкоголь</a:t>
            </a:r>
          </a:p>
          <a:p>
            <a:r>
              <a:rPr lang="ru-RU" b="1" dirty="0" smtClean="0">
                <a:solidFill>
                  <a:srgbClr val="000000"/>
                </a:solidFill>
              </a:rPr>
              <a:t>Я научу тебя смеяться. Ты      </a:t>
            </a:r>
            <a:r>
              <a:rPr lang="ru-RU" sz="2400" b="1" i="1" dirty="0" smtClean="0">
                <a:solidFill>
                  <a:srgbClr val="FF0000"/>
                </a:solidFill>
              </a:rPr>
              <a:t>героин</a:t>
            </a:r>
            <a:r>
              <a:rPr lang="ru-RU" b="1" dirty="0" smtClean="0">
                <a:solidFill>
                  <a:srgbClr val="000000"/>
                </a:solidFill>
              </a:rPr>
              <a:t> позабудешь про печаль и боль… </a:t>
            </a:r>
            <a:endParaRPr lang="ru-RU" sz="2000" b="1" dirty="0" smtClean="0">
              <a:solidFill>
                <a:srgbClr val="000000"/>
              </a:solidFill>
            </a:endParaRPr>
          </a:p>
          <a:p>
            <a:r>
              <a:rPr lang="ru-RU" b="1" dirty="0" smtClean="0">
                <a:solidFill>
                  <a:srgbClr val="000000"/>
                </a:solidFill>
              </a:rPr>
              <a:t>Мои мысли мои скакуны. Эскадрон моих мыслей шальных…    </a:t>
            </a:r>
            <a:r>
              <a:rPr lang="ru-RU" sz="2400" b="1" i="1" dirty="0" smtClean="0">
                <a:solidFill>
                  <a:srgbClr val="FF0000"/>
                </a:solidFill>
              </a:rPr>
              <a:t>Кокаин.</a:t>
            </a:r>
          </a:p>
          <a:p>
            <a:r>
              <a:rPr lang="ru-RU" b="1" dirty="0" smtClean="0">
                <a:solidFill>
                  <a:srgbClr val="000000"/>
                </a:solidFill>
              </a:rPr>
              <a:t>Лети моя душа не оставайся… </a:t>
            </a:r>
            <a:r>
              <a:rPr lang="ru-RU" sz="2000" b="1" i="1" dirty="0" err="1" smtClean="0">
                <a:solidFill>
                  <a:srgbClr val="FF0000"/>
                </a:solidFill>
              </a:rPr>
              <a:t>первитин</a:t>
            </a:r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000000"/>
                </a:solidFill>
              </a:rPr>
              <a:t>Кони в яблоках летели, не касаясь мостовой          </a:t>
            </a:r>
            <a:r>
              <a:rPr lang="ru-RU" sz="2400" b="1" i="1" dirty="0" smtClean="0">
                <a:solidFill>
                  <a:srgbClr val="FF0000"/>
                </a:solidFill>
              </a:rPr>
              <a:t>гашиш</a:t>
            </a:r>
          </a:p>
          <a:p>
            <a:pPr>
              <a:buFontTx/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57"/>
          <p:cNvSpPr>
            <a:spLocks noChangeArrowheads="1"/>
          </p:cNvSpPr>
          <p:nvPr/>
        </p:nvSpPr>
        <p:spPr bwMode="auto">
          <a:xfrm>
            <a:off x="0" y="3195638"/>
            <a:ext cx="914400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>
            <a:spAutoFit/>
          </a:bodyPr>
          <a:lstStyle/>
          <a:p>
            <a:r>
              <a:rPr lang="ru-RU" sz="2400">
                <a:latin typeface="Times New Roman" pitchFamily="18" charset="0"/>
              </a:rPr>
              <a:t> </a:t>
            </a:r>
          </a:p>
        </p:txBody>
      </p:sp>
      <p:pic>
        <p:nvPicPr>
          <p:cNvPr id="100355" name="Picture 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214438"/>
            <a:ext cx="8739187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TextBox 44"/>
          <p:cNvSpPr txBox="1">
            <a:spLocks noChangeArrowheads="1"/>
          </p:cNvSpPr>
          <p:nvPr/>
        </p:nvSpPr>
        <p:spPr bwMode="auto">
          <a:xfrm>
            <a:off x="1000125" y="0"/>
            <a:ext cx="76438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</a:rPr>
              <a:t>Технология информационно-психологического </a:t>
            </a:r>
            <a:r>
              <a:rPr lang="ru-RU" sz="2800" b="1" dirty="0" smtClean="0">
                <a:solidFill>
                  <a:srgbClr val="000099"/>
                </a:solidFill>
              </a:rPr>
              <a:t>воздействия – расщепление </a:t>
            </a:r>
            <a:r>
              <a:rPr lang="ru-RU" sz="2800" b="1" dirty="0" err="1" smtClean="0">
                <a:solidFill>
                  <a:srgbClr val="000099"/>
                </a:solidFill>
              </a:rPr>
              <a:t>со-знания</a:t>
            </a:r>
            <a:r>
              <a:rPr lang="ru-RU" sz="2800" b="1" dirty="0" smtClean="0">
                <a:solidFill>
                  <a:srgbClr val="000099"/>
                </a:solidFill>
              </a:rPr>
              <a:t> </a:t>
            </a:r>
            <a:endParaRPr lang="ru-RU" sz="2800" b="1" dirty="0">
              <a:solidFill>
                <a:srgbClr val="000099"/>
              </a:solidFill>
            </a:endParaRPr>
          </a:p>
          <a:p>
            <a:pPr algn="ctr"/>
            <a:r>
              <a:rPr lang="ru-RU" sz="2400" dirty="0">
                <a:solidFill>
                  <a:srgbClr val="000099"/>
                </a:solidFill>
              </a:rPr>
              <a:t>Конец света, Терроризм, Сердюков</a:t>
            </a:r>
            <a:r>
              <a:rPr lang="ru-RU" sz="2400" dirty="0" smtClean="0">
                <a:solidFill>
                  <a:srgbClr val="000099"/>
                </a:solidFill>
              </a:rPr>
              <a:t>, Украина </a:t>
            </a:r>
            <a:endParaRPr lang="ru-RU" sz="2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9286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Коммерческий проект «Конец света»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429684" cy="542928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Весь 2012 год все население земли все СМИ навязчиво предупреждали о конце света. </a:t>
            </a:r>
          </a:p>
          <a:p>
            <a:r>
              <a:rPr lang="ru-RU" b="1" dirty="0" smtClean="0"/>
              <a:t>Целенаправленно вызывали страх, тревогу, стресс, депрессии, фобии. Даже были случаи коллективных самоубийств.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Умышленно причинялся вред здоровью миллионов людей. </a:t>
            </a:r>
            <a:r>
              <a:rPr lang="ru-RU" b="1" dirty="0" smtClean="0"/>
              <a:t>Это преступление</a:t>
            </a:r>
          </a:p>
          <a:p>
            <a:pPr algn="just"/>
            <a:r>
              <a:rPr lang="ru-RU" b="1" dirty="0" smtClean="0"/>
              <a:t>Но людей не защитили ни ООН, ни ВОЗ, ни Международная ассоциация психиатров, ни Российское общество  психиатров, ни Прокуратура, ни правозащитники, ни СМИ…</a:t>
            </a:r>
          </a:p>
          <a:p>
            <a:pPr algn="just">
              <a:buNone/>
            </a:pPr>
            <a:r>
              <a:rPr lang="ru-RU" sz="3900" b="1" dirty="0" smtClean="0"/>
              <a:t> </a:t>
            </a:r>
            <a:r>
              <a:rPr lang="ru-RU" sz="3900" b="1" dirty="0" smtClean="0">
                <a:solidFill>
                  <a:srgbClr val="FF0000"/>
                </a:solidFill>
              </a:rPr>
              <a:t> нужно учиться самозащите </a:t>
            </a:r>
            <a:r>
              <a:rPr lang="ru-RU" sz="3900" b="1" dirty="0" err="1" smtClean="0">
                <a:solidFill>
                  <a:srgbClr val="FF0000"/>
                </a:solidFill>
              </a:rPr>
              <a:t>со-знания</a:t>
            </a:r>
            <a:r>
              <a:rPr lang="ru-RU" sz="3900" b="1" dirty="0" smtClean="0">
                <a:solidFill>
                  <a:srgbClr val="FF0000"/>
                </a:solidFill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26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286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1027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505200"/>
            <a:ext cx="2489200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Line 1028"/>
          <p:cNvSpPr>
            <a:spLocks noChangeShapeType="1"/>
          </p:cNvSpPr>
          <p:nvPr/>
        </p:nvSpPr>
        <p:spPr bwMode="auto">
          <a:xfrm>
            <a:off x="381000" y="3352800"/>
            <a:ext cx="86106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69" name="Text Box 1029"/>
          <p:cNvSpPr txBox="1">
            <a:spLocks noChangeArrowheads="1"/>
          </p:cNvSpPr>
          <p:nvPr/>
        </p:nvSpPr>
        <p:spPr bwMode="auto">
          <a:xfrm>
            <a:off x="827088" y="404813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Реклама</a:t>
            </a:r>
          </a:p>
          <a:p>
            <a:pPr>
              <a:spcBef>
                <a:spcPct val="50000"/>
              </a:spcBef>
            </a:pPr>
            <a:r>
              <a:rPr lang="ru-RU"/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/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/>
              <a:t>Мода</a:t>
            </a:r>
          </a:p>
          <a:p>
            <a:pPr>
              <a:spcBef>
                <a:spcPct val="50000"/>
              </a:spcBef>
            </a:pPr>
            <a:r>
              <a:rPr lang="ru-RU"/>
              <a:t>Музыка</a:t>
            </a:r>
          </a:p>
          <a:p>
            <a:pPr>
              <a:spcBef>
                <a:spcPct val="50000"/>
              </a:spcBef>
            </a:pPr>
            <a:r>
              <a:rPr lang="ru-RU"/>
              <a:t>ПАВ</a:t>
            </a:r>
          </a:p>
        </p:txBody>
      </p:sp>
      <p:pic>
        <p:nvPicPr>
          <p:cNvPr id="36870" name="Picture 1031" descr="anat_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8288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032" descr="anat_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5105400"/>
            <a:ext cx="135572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Line 1033"/>
          <p:cNvSpPr>
            <a:spLocks noChangeShapeType="1"/>
          </p:cNvSpPr>
          <p:nvPr/>
        </p:nvSpPr>
        <p:spPr bwMode="auto">
          <a:xfrm>
            <a:off x="3200400" y="1676400"/>
            <a:ext cx="23622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3" name="Line 1035"/>
          <p:cNvSpPr>
            <a:spLocks noChangeShapeType="1"/>
          </p:cNvSpPr>
          <p:nvPr/>
        </p:nvSpPr>
        <p:spPr bwMode="auto">
          <a:xfrm flipH="1">
            <a:off x="3200400" y="1600200"/>
            <a:ext cx="2514600" cy="1371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4" name="Line 1037"/>
          <p:cNvSpPr>
            <a:spLocks noChangeShapeType="1"/>
          </p:cNvSpPr>
          <p:nvPr/>
        </p:nvSpPr>
        <p:spPr bwMode="auto">
          <a:xfrm>
            <a:off x="4267200" y="533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5" name="AutoShape 1043"/>
          <p:cNvSpPr>
            <a:spLocks noChangeArrowheads="1"/>
          </p:cNvSpPr>
          <p:nvPr/>
        </p:nvSpPr>
        <p:spPr bwMode="auto">
          <a:xfrm>
            <a:off x="3657600" y="838200"/>
            <a:ext cx="609600" cy="4572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6" name="AutoShape 1044"/>
          <p:cNvSpPr>
            <a:spLocks noChangeArrowheads="1"/>
          </p:cNvSpPr>
          <p:nvPr/>
        </p:nvSpPr>
        <p:spPr bwMode="auto">
          <a:xfrm>
            <a:off x="4267200" y="3810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7" name="AutoShape 1045"/>
          <p:cNvSpPr>
            <a:spLocks noChangeArrowheads="1"/>
          </p:cNvSpPr>
          <p:nvPr/>
        </p:nvSpPr>
        <p:spPr bwMode="auto">
          <a:xfrm>
            <a:off x="4876800" y="838200"/>
            <a:ext cx="609600" cy="381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6878" name="Picture 10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2860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9" name="Line 1047"/>
          <p:cNvSpPr>
            <a:spLocks noChangeShapeType="1"/>
          </p:cNvSpPr>
          <p:nvPr/>
        </p:nvSpPr>
        <p:spPr bwMode="auto">
          <a:xfrm>
            <a:off x="5791200" y="3429000"/>
            <a:ext cx="0" cy="3200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6880" name="Picture 10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3429000"/>
            <a:ext cx="26066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1" name="Line 1050"/>
          <p:cNvSpPr>
            <a:spLocks noChangeShapeType="1"/>
          </p:cNvSpPr>
          <p:nvPr/>
        </p:nvSpPr>
        <p:spPr bwMode="auto">
          <a:xfrm flipH="1">
            <a:off x="5029200" y="3505200"/>
            <a:ext cx="762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2" name="Line 1051"/>
          <p:cNvSpPr>
            <a:spLocks noChangeShapeType="1"/>
          </p:cNvSpPr>
          <p:nvPr/>
        </p:nvSpPr>
        <p:spPr bwMode="auto">
          <a:xfrm flipH="1">
            <a:off x="5105400" y="64770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3" name="Text Box 1052"/>
          <p:cNvSpPr txBox="1">
            <a:spLocks noChangeArrowheads="1"/>
          </p:cNvSpPr>
          <p:nvPr/>
        </p:nvSpPr>
        <p:spPr bwMode="auto">
          <a:xfrm>
            <a:off x="5410200" y="3810000"/>
            <a:ext cx="533400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Б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А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Р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Ь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Е</a:t>
            </a:r>
          </a:p>
          <a:p>
            <a:pPr>
              <a:spcBef>
                <a:spcPct val="50000"/>
              </a:spcBef>
            </a:pPr>
            <a:r>
              <a:rPr lang="ru-RU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36884" name="Text Box 1029"/>
          <p:cNvSpPr txBox="1">
            <a:spLocks noChangeArrowheads="1"/>
          </p:cNvSpPr>
          <p:nvPr/>
        </p:nvSpPr>
        <p:spPr bwMode="auto">
          <a:xfrm>
            <a:off x="533400" y="3581400"/>
            <a:ext cx="2133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Реклама</a:t>
            </a:r>
          </a:p>
          <a:p>
            <a:pPr>
              <a:spcBef>
                <a:spcPct val="50000"/>
              </a:spcBef>
            </a:pPr>
            <a:r>
              <a:rPr lang="ru-RU"/>
              <a:t>Телевидение</a:t>
            </a:r>
          </a:p>
          <a:p>
            <a:pPr>
              <a:spcBef>
                <a:spcPct val="50000"/>
              </a:spcBef>
            </a:pPr>
            <a:r>
              <a:rPr lang="ru-RU"/>
              <a:t>Компьютерные игры</a:t>
            </a:r>
          </a:p>
          <a:p>
            <a:pPr>
              <a:spcBef>
                <a:spcPct val="50000"/>
              </a:spcBef>
            </a:pPr>
            <a:r>
              <a:rPr lang="ru-RU"/>
              <a:t>Мода</a:t>
            </a:r>
          </a:p>
          <a:p>
            <a:pPr>
              <a:spcBef>
                <a:spcPct val="50000"/>
              </a:spcBef>
            </a:pPr>
            <a:r>
              <a:rPr lang="ru-RU"/>
              <a:t>Музыка</a:t>
            </a:r>
          </a:p>
          <a:p>
            <a:pPr>
              <a:spcBef>
                <a:spcPct val="50000"/>
              </a:spcBef>
            </a:pPr>
            <a:r>
              <a:rPr lang="ru-RU"/>
              <a:t>ПАВ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642938" y="285750"/>
            <a:ext cx="7915275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3975" indent="-53975" algn="ctr">
              <a:defRPr/>
            </a:pPr>
            <a:r>
              <a:rPr lang="ru-RU" sz="28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Опрос школьников -  у</a:t>
            </a:r>
            <a:r>
              <a:rPr lang="ru-RU" sz="29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грозу моей безопасности представляют:</a:t>
            </a:r>
            <a:r>
              <a:rPr lang="ru-RU" sz="42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755650" y="1603375"/>
          <a:ext cx="7488238" cy="5167313"/>
        </p:xfrm>
        <a:graphic>
          <a:graphicData uri="http://schemas.openxmlformats.org/presentationml/2006/ole">
            <p:oleObj spid="_x0000_s2050" r:id="rId3" imgW="7486537" imgH="5169856" progId="Excel.Sheet.8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86808" cy="10715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Биологические, социальные и психологические характеристики молодости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514353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    Юность и молодость во все времена считались  лучшим этапом жизни человека. </a:t>
            </a:r>
          </a:p>
          <a:p>
            <a:pPr>
              <a:buNone/>
            </a:pPr>
            <a:r>
              <a:rPr lang="ru-RU" b="1" dirty="0" smtClean="0"/>
              <a:t>    В эту пору люди обладают </a:t>
            </a:r>
            <a:r>
              <a:rPr lang="ru-RU" b="1" dirty="0" smtClean="0">
                <a:solidFill>
                  <a:srgbClr val="FF0000"/>
                </a:solidFill>
              </a:rPr>
              <a:t>наибольшими биологическими ресурсами </a:t>
            </a:r>
            <a:r>
              <a:rPr lang="ru-RU" b="1" dirty="0" smtClean="0"/>
              <a:t>для выполнения самых интересных, приятных и ответственных личных и социальных задач: 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духовных</a:t>
            </a:r>
            <a:r>
              <a:rPr lang="ru-RU" b="1" dirty="0" smtClean="0"/>
              <a:t> - формирования личности, обретения смыслов,  образа будущего, выбора целей жизни и стратегий их достижения 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социальных</a:t>
            </a:r>
            <a:r>
              <a:rPr lang="ru-RU" b="1" dirty="0" smtClean="0"/>
              <a:t> - получения образования и профессии, </a:t>
            </a:r>
          </a:p>
          <a:p>
            <a:pPr>
              <a:buNone/>
            </a:pPr>
            <a:r>
              <a:rPr lang="ru-RU" b="1" dirty="0" smtClean="0"/>
              <a:t>    любви, создания семьи и рождения детей,</a:t>
            </a:r>
          </a:p>
          <a:p>
            <a:pPr>
              <a:buNone/>
            </a:pPr>
            <a:r>
              <a:rPr lang="ru-RU" b="1" dirty="0" smtClean="0"/>
              <a:t>    обретения юридической, финансовой и бытовой самостоятельности</a:t>
            </a:r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428596" y="357166"/>
            <a:ext cx="8286808" cy="135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3975" indent="-53975" algn="ctr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Cambria" pitchFamily="18" charset="0"/>
              </a:rPr>
              <a:t> Опрос </a:t>
            </a:r>
            <a:r>
              <a:rPr lang="ru-RU" sz="3200" b="1" dirty="0">
                <a:solidFill>
                  <a:srgbClr val="FF0000"/>
                </a:solidFill>
                <a:latin typeface="Cambria" pitchFamily="18" charset="0"/>
              </a:rPr>
              <a:t>школьников -причины ухудшения здоровья:</a:t>
            </a:r>
            <a:endParaRPr lang="ru-RU" sz="3200" dirty="0">
              <a:solidFill>
                <a:srgbClr val="FF0000"/>
              </a:solidFill>
              <a:latin typeface="Cambria" pitchFamily="18" charset="0"/>
            </a:endParaRPr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250825" y="1781175"/>
          <a:ext cx="8893175" cy="5076825"/>
        </p:xfrm>
        <a:graphic>
          <a:graphicData uri="http://schemas.openxmlformats.org/presentationml/2006/ole">
            <p:oleObj spid="_x0000_s97282" r:id="rId3" imgW="8894835" imgH="5078408" progId="Excel.Sheet.8">
              <p:embed/>
            </p:oleObj>
          </a:graphicData>
        </a:graphic>
      </p:graphicFrame>
      <p:sp>
        <p:nvSpPr>
          <p:cNvPr id="4100" name="Rectangle 6"/>
          <p:cNvSpPr>
            <a:spLocks/>
          </p:cNvSpPr>
          <p:nvPr/>
        </p:nvSpPr>
        <p:spPr bwMode="auto">
          <a:xfrm>
            <a:off x="428625" y="285750"/>
            <a:ext cx="82296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53975" indent="-53975" algn="r"/>
            <a:r>
              <a:rPr lang="ru-RU" sz="2400" b="1">
                <a:solidFill>
                  <a:schemeClr val="bg1"/>
                </a:solidFill>
                <a:latin typeface="Cambria" pitchFamily="18" charset="0"/>
              </a:rPr>
              <a:t>Что имеем на день сегодняшний</a:t>
            </a:r>
            <a:r>
              <a:rPr lang="ru-RU" sz="2400">
                <a:solidFill>
                  <a:schemeClr val="bg1"/>
                </a:solidFill>
                <a:latin typeface="Cambria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19200"/>
            <a:ext cx="66675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000100" y="0"/>
            <a:ext cx="68485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FF0000"/>
                </a:solidFill>
              </a:rPr>
              <a:t>Победа либеральной демократии над советским тоталитаризмом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трое-вет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038600"/>
            <a:ext cx="358140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 descr="лагутен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42227">
            <a:off x="4419600" y="381000"/>
            <a:ext cx="4387850" cy="606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бра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81000"/>
            <a:ext cx="2863850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2571736" y="383425"/>
            <a:ext cx="35004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Молодежная субкультура</a:t>
            </a:r>
            <a:endParaRPr lang="ru-RU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676400" y="1447800"/>
          <a:ext cx="4800600" cy="2079625"/>
        </p:xfrm>
        <a:graphic>
          <a:graphicData uri="http://schemas.openxmlformats.org/presentationml/2006/ole">
            <p:oleObj spid="_x0000_s6146" name="Image" r:id="rId4" imgW="5426050" imgH="2350865" progId="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286000" y="3733800"/>
          <a:ext cx="4141788" cy="2540000"/>
        </p:xfrm>
        <a:graphic>
          <a:graphicData uri="http://schemas.openxmlformats.org/presentationml/2006/ole">
            <p:oleObj spid="_x0000_s6147" name="Image" r:id="rId5" imgW="7980233" imgH="4892340" progId="">
              <p:embed/>
            </p:oleObj>
          </a:graphicData>
        </a:graphic>
      </p:graphicFrame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152400"/>
            <a:ext cx="251460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в ботах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57200"/>
            <a:ext cx="2206625" cy="614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друзья и героин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2590800"/>
            <a:ext cx="229235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228600" y="152400"/>
          <a:ext cx="8410575" cy="6337300"/>
        </p:xfrm>
        <a:graphic>
          <a:graphicData uri="http://schemas.openxmlformats.org/presentationml/2006/ole">
            <p:oleObj spid="_x0000_s5122" r:id="rId3" imgW="8407113" imgH="6340390" progId="Excel.Sheet.8">
              <p:embed/>
            </p:oleObj>
          </a:graphicData>
        </a:graphic>
      </p:graphicFrame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858000" y="2667000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latin typeface="Arial" charset="0"/>
              </a:rPr>
              <a:t>любовь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6248400" y="28956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096000" y="5105400"/>
            <a:ext cx="236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latin typeface="Arial" charset="0"/>
              </a:rPr>
              <a:t>общение с друзьями</a:t>
            </a: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5715000" y="5029200"/>
            <a:ext cx="685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447800" y="5105400"/>
            <a:ext cx="152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latin typeface="Arial" charset="0"/>
              </a:rPr>
              <a:t>деньги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V="1">
            <a:off x="2133600" y="480060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990600" y="2209800"/>
            <a:ext cx="1143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latin typeface="Arial" charset="0"/>
              </a:rPr>
              <a:t>карьера</a:t>
            </a:r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1905000" y="24384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733800" y="1066800"/>
            <a:ext cx="1752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latin typeface="Arial" charset="0"/>
              </a:rPr>
              <a:t>здоровье</a:t>
            </a: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4038600" y="13716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2133600" y="106680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latin typeface="Arial" charset="0"/>
              </a:rPr>
              <a:t>честность</a:t>
            </a:r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3276600" y="12954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371600" y="1447800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latin typeface="Arial" charset="0"/>
              </a:rPr>
              <a:t>совесть</a:t>
            </a:r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2362200" y="17526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457200" y="5943600"/>
            <a:ext cx="838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  <a:latin typeface="Arial" charset="0"/>
              </a:rPr>
              <a:t>Только 2 % представляют свое будущее, 98 % живут одним днем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4038600" y="6400800"/>
            <a:ext cx="4741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>
                <a:solidFill>
                  <a:srgbClr val="000000"/>
                </a:solidFill>
                <a:latin typeface="Arial" charset="0"/>
              </a:rPr>
              <a:t>М.Ю. Ювкин, Д.Н.Дулепова, И.Е.Булыгина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1905000" y="609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1524000" y="609600"/>
            <a:ext cx="5254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Arial" charset="0"/>
              </a:rPr>
              <a:t>панки, эмо, готы, металисты, скейтеры, реперы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0" y="685800"/>
          <a:ext cx="7620000" cy="4191000"/>
        </p:xfrm>
        <a:graphic>
          <a:graphicData uri="http://schemas.openxmlformats.org/presentationml/2006/ole">
            <p:oleObj spid="_x0000_s7170" r:id="rId3" imgW="7620660" imgH="4188315" progId="Excel.Sheet.8">
              <p:embed/>
            </p:oleObj>
          </a:graphicData>
        </a:graphic>
      </p:graphicFrame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447800" y="4876800"/>
            <a:ext cx="457200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</a:rPr>
              <a:t>1. курят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</a:rPr>
              <a:t>2. потребляют алкоголь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</a:rPr>
              <a:t>3. принимали наркотики </a:t>
            </a:r>
          </a:p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</a:rPr>
              <a:t>4. проблемы с законом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096000" y="5715000"/>
            <a:ext cx="3065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>
                <a:solidFill>
                  <a:srgbClr val="000000"/>
                </a:solidFill>
                <a:latin typeface="Arial" charset="0"/>
              </a:rPr>
              <a:t>М.Ю. Ювкин, Д.Н.Дулепова, И.Е.Булыгина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066800" y="228600"/>
            <a:ext cx="6262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Arial" charset="0"/>
              </a:rPr>
              <a:t>панки, эмо, готы, металисты, скейтеры, реперы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228600" y="103188"/>
            <a:ext cx="876300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Механизмы формирования зависимого поведения</a:t>
            </a:r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1143000" y="762000"/>
            <a:ext cx="70866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609600" y="838200"/>
            <a:ext cx="815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Образ жизни без моральных запретов, нравственных целей</a:t>
            </a: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381000" y="1447800"/>
            <a:ext cx="8458200" cy="6858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09600" y="1447800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Своеобразный психотип = биологический каркас личности + дефекты воспитания + депривация духовности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1828800" y="24384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ДЕВИАНТНОЕ ПОВЕДЕНИЕ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381000" y="2971800"/>
            <a:ext cx="2286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457200" y="30480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Раннее курение</a:t>
            </a:r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533400" y="3733800"/>
            <a:ext cx="2133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09600" y="38100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Курение травки</a:t>
            </a:r>
          </a:p>
        </p:txBody>
      </p:sp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914400" y="4495800"/>
            <a:ext cx="2133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990600" y="45720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Агрессивность</a:t>
            </a:r>
          </a:p>
        </p:txBody>
      </p:sp>
      <p:sp>
        <p:nvSpPr>
          <p:cNvPr id="73742" name="Rectangle 14"/>
          <p:cNvSpPr>
            <a:spLocks noChangeArrowheads="1"/>
          </p:cNvSpPr>
          <p:nvPr/>
        </p:nvSpPr>
        <p:spPr bwMode="auto">
          <a:xfrm>
            <a:off x="3200400" y="2971800"/>
            <a:ext cx="3048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3276600" y="30480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Употребление алкоголя</a:t>
            </a:r>
          </a:p>
        </p:txBody>
      </p:sp>
      <p:sp>
        <p:nvSpPr>
          <p:cNvPr id="73744" name="Rectangle 16"/>
          <p:cNvSpPr>
            <a:spLocks noChangeArrowheads="1"/>
          </p:cNvSpPr>
          <p:nvPr/>
        </p:nvSpPr>
        <p:spPr bwMode="auto">
          <a:xfrm>
            <a:off x="3048000" y="3733800"/>
            <a:ext cx="1676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5" name="Text Box 17"/>
          <p:cNvSpPr txBox="1">
            <a:spLocks noChangeArrowheads="1"/>
          </p:cNvSpPr>
          <p:nvPr/>
        </p:nvSpPr>
        <p:spPr bwMode="auto">
          <a:xfrm>
            <a:off x="3124200" y="38100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Жестокость</a:t>
            </a:r>
          </a:p>
        </p:txBody>
      </p:sp>
      <p:sp>
        <p:nvSpPr>
          <p:cNvPr id="73746" name="Rectangle 18"/>
          <p:cNvSpPr>
            <a:spLocks noChangeArrowheads="1"/>
          </p:cNvSpPr>
          <p:nvPr/>
        </p:nvSpPr>
        <p:spPr bwMode="auto">
          <a:xfrm>
            <a:off x="5105400" y="3733800"/>
            <a:ext cx="2286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7" name="Text Box 19"/>
          <p:cNvSpPr txBox="1">
            <a:spLocks noChangeArrowheads="1"/>
          </p:cNvSpPr>
          <p:nvPr/>
        </p:nvSpPr>
        <p:spPr bwMode="auto">
          <a:xfrm>
            <a:off x="5105400" y="3810000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rgbClr val="000066"/>
                </a:solidFill>
                <a:latin typeface="Arial" charset="0"/>
              </a:rPr>
              <a:t>Нежелание работать</a:t>
            </a:r>
          </a:p>
        </p:txBody>
      </p:sp>
      <p:sp>
        <p:nvSpPr>
          <p:cNvPr id="73748" name="Rectangle 20"/>
          <p:cNvSpPr>
            <a:spLocks noChangeArrowheads="1"/>
          </p:cNvSpPr>
          <p:nvPr/>
        </p:nvSpPr>
        <p:spPr bwMode="auto">
          <a:xfrm>
            <a:off x="3733800" y="44196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9" name="Text Box 21"/>
          <p:cNvSpPr txBox="1">
            <a:spLocks noChangeArrowheads="1"/>
          </p:cNvSpPr>
          <p:nvPr/>
        </p:nvSpPr>
        <p:spPr bwMode="auto">
          <a:xfrm>
            <a:off x="3276600" y="44196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Асоциальное               поведение</a:t>
            </a:r>
          </a:p>
        </p:txBody>
      </p:sp>
      <p:sp>
        <p:nvSpPr>
          <p:cNvPr id="73750" name="Rectangle 22"/>
          <p:cNvSpPr>
            <a:spLocks noChangeArrowheads="1"/>
          </p:cNvSpPr>
          <p:nvPr/>
        </p:nvSpPr>
        <p:spPr bwMode="auto">
          <a:xfrm>
            <a:off x="6705600" y="2971800"/>
            <a:ext cx="2133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51" name="Text Box 23"/>
          <p:cNvSpPr txBox="1">
            <a:spLocks noChangeArrowheads="1"/>
          </p:cNvSpPr>
          <p:nvPr/>
        </p:nvSpPr>
        <p:spPr bwMode="auto">
          <a:xfrm>
            <a:off x="6781800" y="30480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Ранний секс</a:t>
            </a:r>
          </a:p>
        </p:txBody>
      </p:sp>
      <p:sp>
        <p:nvSpPr>
          <p:cNvPr id="73752" name="Rectangle 24"/>
          <p:cNvSpPr>
            <a:spLocks noChangeArrowheads="1"/>
          </p:cNvSpPr>
          <p:nvPr/>
        </p:nvSpPr>
        <p:spPr bwMode="auto">
          <a:xfrm>
            <a:off x="6629400" y="4495800"/>
            <a:ext cx="2286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53" name="Text Box 25"/>
          <p:cNvSpPr txBox="1">
            <a:spLocks noChangeArrowheads="1"/>
          </p:cNvSpPr>
          <p:nvPr/>
        </p:nvSpPr>
        <p:spPr bwMode="auto">
          <a:xfrm>
            <a:off x="6705600" y="45720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Уход в криминал</a:t>
            </a:r>
          </a:p>
        </p:txBody>
      </p:sp>
      <p:sp>
        <p:nvSpPr>
          <p:cNvPr id="73754" name="Text Box 26"/>
          <p:cNvSpPr txBox="1">
            <a:spLocks noChangeArrowheads="1"/>
          </p:cNvSpPr>
          <p:nvPr/>
        </p:nvSpPr>
        <p:spPr bwMode="auto">
          <a:xfrm>
            <a:off x="533400" y="56388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АДДИКТИВНОЕ ПОВЕДЕНИЕ</a:t>
            </a:r>
          </a:p>
        </p:txBody>
      </p:sp>
      <p:sp>
        <p:nvSpPr>
          <p:cNvPr id="73755" name="Text Box 27"/>
          <p:cNvSpPr txBox="1">
            <a:spLocks noChangeArrowheads="1"/>
          </p:cNvSpPr>
          <p:nvPr/>
        </p:nvSpPr>
        <p:spPr bwMode="auto">
          <a:xfrm>
            <a:off x="5562600" y="6172200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66"/>
                </a:solidFill>
                <a:latin typeface="Arial" charset="0"/>
              </a:rPr>
              <a:t>РАННЯЯ СМЕРТЬ</a:t>
            </a:r>
          </a:p>
        </p:txBody>
      </p:sp>
      <p:sp>
        <p:nvSpPr>
          <p:cNvPr id="73756" name="Line 28"/>
          <p:cNvSpPr>
            <a:spLocks noChangeShapeType="1"/>
          </p:cNvSpPr>
          <p:nvPr/>
        </p:nvSpPr>
        <p:spPr bwMode="auto">
          <a:xfrm>
            <a:off x="4572000" y="12192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57" name="Line 29"/>
          <p:cNvSpPr>
            <a:spLocks noChangeShapeType="1"/>
          </p:cNvSpPr>
          <p:nvPr/>
        </p:nvSpPr>
        <p:spPr bwMode="auto">
          <a:xfrm>
            <a:off x="4572000" y="2133600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58" name="Line 30"/>
          <p:cNvSpPr>
            <a:spLocks noChangeShapeType="1"/>
          </p:cNvSpPr>
          <p:nvPr/>
        </p:nvSpPr>
        <p:spPr bwMode="auto">
          <a:xfrm>
            <a:off x="2895600" y="2743200"/>
            <a:ext cx="3276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 flipH="1">
            <a:off x="1524000" y="2743200"/>
            <a:ext cx="13716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60" name="Line 32"/>
          <p:cNvSpPr>
            <a:spLocks noChangeShapeType="1"/>
          </p:cNvSpPr>
          <p:nvPr/>
        </p:nvSpPr>
        <p:spPr bwMode="auto">
          <a:xfrm flipH="1">
            <a:off x="2514600" y="2743200"/>
            <a:ext cx="381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61" name="Line 33"/>
          <p:cNvSpPr>
            <a:spLocks noChangeShapeType="1"/>
          </p:cNvSpPr>
          <p:nvPr/>
        </p:nvSpPr>
        <p:spPr bwMode="auto">
          <a:xfrm flipH="1">
            <a:off x="1600200" y="3505200"/>
            <a:ext cx="381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62" name="Line 34"/>
          <p:cNvSpPr>
            <a:spLocks noChangeShapeType="1"/>
          </p:cNvSpPr>
          <p:nvPr/>
        </p:nvSpPr>
        <p:spPr bwMode="auto">
          <a:xfrm flipH="1">
            <a:off x="2667000" y="2743200"/>
            <a:ext cx="22860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63" name="Line 35"/>
          <p:cNvSpPr>
            <a:spLocks noChangeShapeType="1"/>
          </p:cNvSpPr>
          <p:nvPr/>
        </p:nvSpPr>
        <p:spPr bwMode="auto">
          <a:xfrm>
            <a:off x="6172200" y="2743200"/>
            <a:ext cx="12954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64" name="Line 36"/>
          <p:cNvSpPr>
            <a:spLocks noChangeShapeType="1"/>
          </p:cNvSpPr>
          <p:nvPr/>
        </p:nvSpPr>
        <p:spPr bwMode="auto">
          <a:xfrm>
            <a:off x="6172200" y="2743200"/>
            <a:ext cx="6858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65" name="Line 37"/>
          <p:cNvSpPr>
            <a:spLocks noChangeShapeType="1"/>
          </p:cNvSpPr>
          <p:nvPr/>
        </p:nvSpPr>
        <p:spPr bwMode="auto">
          <a:xfrm>
            <a:off x="7086600" y="41910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66" name="Line 38"/>
          <p:cNvSpPr>
            <a:spLocks noChangeShapeType="1"/>
          </p:cNvSpPr>
          <p:nvPr/>
        </p:nvSpPr>
        <p:spPr bwMode="auto">
          <a:xfrm>
            <a:off x="4572000" y="27432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67" name="Line 39"/>
          <p:cNvSpPr>
            <a:spLocks noChangeShapeType="1"/>
          </p:cNvSpPr>
          <p:nvPr/>
        </p:nvSpPr>
        <p:spPr bwMode="auto">
          <a:xfrm flipH="1">
            <a:off x="4038600" y="2743200"/>
            <a:ext cx="762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68" name="Line 40"/>
          <p:cNvSpPr>
            <a:spLocks noChangeShapeType="1"/>
          </p:cNvSpPr>
          <p:nvPr/>
        </p:nvSpPr>
        <p:spPr bwMode="auto">
          <a:xfrm flipH="1">
            <a:off x="3810000" y="3429000"/>
            <a:ext cx="762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69" name="Line 41"/>
          <p:cNvSpPr>
            <a:spLocks noChangeShapeType="1"/>
          </p:cNvSpPr>
          <p:nvPr/>
        </p:nvSpPr>
        <p:spPr bwMode="auto">
          <a:xfrm>
            <a:off x="4343400" y="27432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70" name="Line 42"/>
          <p:cNvSpPr>
            <a:spLocks noChangeShapeType="1"/>
          </p:cNvSpPr>
          <p:nvPr/>
        </p:nvSpPr>
        <p:spPr bwMode="auto">
          <a:xfrm>
            <a:off x="4343400" y="3429000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71" name="Line 43"/>
          <p:cNvSpPr>
            <a:spLocks noChangeShapeType="1"/>
          </p:cNvSpPr>
          <p:nvPr/>
        </p:nvSpPr>
        <p:spPr bwMode="auto">
          <a:xfrm>
            <a:off x="4343400" y="41910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72" name="Line 44"/>
          <p:cNvSpPr>
            <a:spLocks noChangeShapeType="1"/>
          </p:cNvSpPr>
          <p:nvPr/>
        </p:nvSpPr>
        <p:spPr bwMode="auto">
          <a:xfrm>
            <a:off x="4953000" y="2743200"/>
            <a:ext cx="381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73" name="Line 45"/>
          <p:cNvSpPr>
            <a:spLocks noChangeShapeType="1"/>
          </p:cNvSpPr>
          <p:nvPr/>
        </p:nvSpPr>
        <p:spPr bwMode="auto">
          <a:xfrm>
            <a:off x="5791200" y="3429000"/>
            <a:ext cx="4572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74" name="Line 46"/>
          <p:cNvSpPr>
            <a:spLocks noChangeShapeType="1"/>
          </p:cNvSpPr>
          <p:nvPr/>
        </p:nvSpPr>
        <p:spPr bwMode="auto">
          <a:xfrm>
            <a:off x="152400" y="5257800"/>
            <a:ext cx="883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75" name="Line 47"/>
          <p:cNvSpPr>
            <a:spLocks noChangeShapeType="1"/>
          </p:cNvSpPr>
          <p:nvPr/>
        </p:nvSpPr>
        <p:spPr bwMode="auto">
          <a:xfrm>
            <a:off x="2209800" y="5257800"/>
            <a:ext cx="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76" name="Line 48"/>
          <p:cNvSpPr>
            <a:spLocks noChangeShapeType="1"/>
          </p:cNvSpPr>
          <p:nvPr/>
        </p:nvSpPr>
        <p:spPr bwMode="auto">
          <a:xfrm>
            <a:off x="3962400" y="5867400"/>
            <a:ext cx="16002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77" name="Text Box 49"/>
          <p:cNvSpPr txBox="1">
            <a:spLocks noChangeArrowheads="1"/>
          </p:cNvSpPr>
          <p:nvPr/>
        </p:nvSpPr>
        <p:spPr bwMode="auto">
          <a:xfrm>
            <a:off x="228600" y="64770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  <a:latin typeface="Arial" charset="0"/>
              </a:rPr>
              <a:t>Каклюгин Н.В.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45116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Результаты  разрушения нравственности и деградации психики и поведения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у молодежи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85728"/>
            <a:ext cx="8715436" cy="150021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Для современной эпохи характерна смена клинических проявлений расстройств здоровья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219" name="Текст 4"/>
          <p:cNvSpPr>
            <a:spLocks noGrp="1"/>
          </p:cNvSpPr>
          <p:nvPr>
            <p:ph type="body" idx="1"/>
          </p:nvPr>
        </p:nvSpPr>
        <p:spPr>
          <a:xfrm>
            <a:off x="357188" y="2000250"/>
            <a:ext cx="4040187" cy="639763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sz="3200" dirty="0" smtClean="0"/>
              <a:t>Прежде </a:t>
            </a:r>
          </a:p>
        </p:txBody>
      </p:sp>
      <p:sp>
        <p:nvSpPr>
          <p:cNvPr id="9220" name="Содержимое 5"/>
          <p:cNvSpPr>
            <a:spLocks noGrp="1"/>
          </p:cNvSpPr>
          <p:nvPr>
            <p:ph sz="half" idx="2"/>
          </p:nvPr>
        </p:nvSpPr>
        <p:spPr>
          <a:xfrm>
            <a:off x="428625" y="2928938"/>
            <a:ext cx="3897313" cy="3379787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Преимущественно </a:t>
            </a:r>
            <a:r>
              <a:rPr lang="ru-RU" sz="3200" b="1" dirty="0" smtClean="0">
                <a:solidFill>
                  <a:srgbClr val="FF0000"/>
                </a:solidFill>
              </a:rPr>
              <a:t>соматические </a:t>
            </a:r>
            <a:r>
              <a:rPr lang="ru-RU" sz="3200" b="1" dirty="0" smtClean="0"/>
              <a:t>расстройства</a:t>
            </a:r>
          </a:p>
        </p:txBody>
      </p:sp>
      <p:sp>
        <p:nvSpPr>
          <p:cNvPr id="9221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103663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настоящее время</a:t>
            </a:r>
          </a:p>
        </p:txBody>
      </p:sp>
      <p:sp>
        <p:nvSpPr>
          <p:cNvPr id="9222" name="Содержимое 7"/>
          <p:cNvSpPr>
            <a:spLocks noGrp="1"/>
          </p:cNvSpPr>
          <p:nvPr>
            <p:ph sz="quarter" idx="4"/>
          </p:nvPr>
        </p:nvSpPr>
        <p:spPr>
          <a:xfrm>
            <a:off x="4714875" y="2643188"/>
            <a:ext cx="4041775" cy="42148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Преимущественно </a:t>
            </a:r>
            <a:r>
              <a:rPr lang="ru-RU" sz="3200" b="1" dirty="0" smtClean="0">
                <a:solidFill>
                  <a:srgbClr val="FF0000"/>
                </a:solidFill>
              </a:rPr>
              <a:t>психические и поведенческие </a:t>
            </a:r>
            <a:r>
              <a:rPr lang="ru-RU" sz="3200" b="1" dirty="0" smtClean="0"/>
              <a:t>расстройства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ChangeArrowheads="1"/>
          </p:cNvSpPr>
          <p:nvPr/>
        </p:nvSpPr>
        <p:spPr bwMode="auto">
          <a:xfrm>
            <a:off x="609600" y="228600"/>
            <a:ext cx="80772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ru-RU" sz="2800" i="1" dirty="0">
              <a:solidFill>
                <a:srgbClr val="660066"/>
              </a:solidFill>
              <a:latin typeface="Cambria" pitchFamily="18" charset="0"/>
            </a:endParaRPr>
          </a:p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2800" b="1" i="1" dirty="0">
                <a:solidFill>
                  <a:srgbClr val="660066"/>
                </a:solidFill>
                <a:latin typeface="Cambria" pitchFamily="18" charset="0"/>
              </a:rPr>
              <a:t>Абсолютно здоровых школьников среди всего контингента обучающихся - 5-10%</a:t>
            </a:r>
          </a:p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</a:pPr>
            <a:endParaRPr lang="ru-RU" sz="2400" b="1" dirty="0">
              <a:solidFill>
                <a:srgbClr val="FF0000"/>
              </a:solidFill>
            </a:endParaRPr>
          </a:p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ru-RU" sz="2400" b="1" i="1" dirty="0">
                <a:solidFill>
                  <a:srgbClr val="7030A0"/>
                </a:solidFill>
              </a:rPr>
              <a:t>Распространенность психических расстройств у</a:t>
            </a:r>
            <a:r>
              <a:rPr lang="ru-RU" sz="2400" b="1" i="1" dirty="0">
                <a:solidFill>
                  <a:srgbClr val="7030A0"/>
                </a:solidFill>
                <a:cs typeface="Arial" charset="0"/>
              </a:rPr>
              <a:t> 85-95% учащихся школ Москвы, </a:t>
            </a:r>
            <a:r>
              <a:rPr lang="ru-RU" sz="2400" b="1" i="1" dirty="0">
                <a:solidFill>
                  <a:srgbClr val="7030A0"/>
                </a:solidFill>
              </a:rPr>
              <a:t>Санкт-Петербурга, </a:t>
            </a:r>
            <a:r>
              <a:rPr lang="ru-RU" sz="2400" b="1" i="1" dirty="0">
                <a:solidFill>
                  <a:srgbClr val="7030A0"/>
                </a:solidFill>
                <a:cs typeface="Arial" charset="0"/>
              </a:rPr>
              <a:t>Уфы</a:t>
            </a:r>
            <a:r>
              <a:rPr lang="ru-RU" sz="2400" b="1" i="1" dirty="0">
                <a:solidFill>
                  <a:srgbClr val="7030A0"/>
                </a:solidFill>
              </a:rPr>
              <a:t>, Казани</a:t>
            </a:r>
            <a:r>
              <a:rPr lang="ru-RU" sz="2400" b="1" i="1" dirty="0">
                <a:solidFill>
                  <a:srgbClr val="7030A0"/>
                </a:solidFill>
                <a:cs typeface="Arial" charset="0"/>
              </a:rPr>
              <a:t> и других</a:t>
            </a:r>
            <a:r>
              <a:rPr lang="ru-RU" sz="2400" b="1" i="1" dirty="0">
                <a:solidFill>
                  <a:srgbClr val="7030A0"/>
                </a:solidFill>
              </a:rPr>
              <a:t> </a:t>
            </a:r>
            <a:r>
              <a:rPr lang="ru-RU" sz="2400" b="1" i="1" dirty="0">
                <a:solidFill>
                  <a:srgbClr val="7030A0"/>
                </a:solidFill>
                <a:cs typeface="Arial" charset="0"/>
              </a:rPr>
              <a:t>городов</a:t>
            </a:r>
            <a:endParaRPr lang="ru-RU" sz="2400" i="1" dirty="0">
              <a:solidFill>
                <a:srgbClr val="660066"/>
              </a:solidFill>
              <a:latin typeface="Cambria" pitchFamily="18" charset="0"/>
            </a:endParaRPr>
          </a:p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i="1" dirty="0">
                <a:latin typeface="Cambria" pitchFamily="18" charset="0"/>
              </a:rPr>
              <a:t>	</a:t>
            </a:r>
          </a:p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Самые распространенные расстройства здоровья у школьников являются психические нарушения:</a:t>
            </a:r>
          </a:p>
          <a:p>
            <a:pPr marL="292100" indent="-292100" algn="ctr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ru-RU" sz="2400" b="1" i="1" dirty="0">
              <a:solidFill>
                <a:srgbClr val="003399"/>
              </a:solidFill>
              <a:latin typeface="Cambria" pitchFamily="18" charset="0"/>
            </a:endParaRP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 утомляемость,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истощаемость, 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тревога, 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страхи, 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раздражительность, 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бессонница, 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снижение внимания, 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нарушения поведения,</a:t>
            </a:r>
          </a:p>
          <a:p>
            <a:pPr marL="292100" indent="-292100">
              <a:lnSpc>
                <a:spcPct val="80000"/>
              </a:lnSpc>
              <a:buClr>
                <a:schemeClr val="accent1"/>
              </a:buClr>
              <a:buSzPct val="70000"/>
              <a:buFont typeface="Wingdings 2" pitchFamily="18" charset="2"/>
              <a:buChar char=""/>
            </a:pPr>
            <a:r>
              <a:rPr lang="ru-RU" sz="2400" b="1" i="1" dirty="0">
                <a:solidFill>
                  <a:srgbClr val="003399"/>
                </a:solidFill>
                <a:latin typeface="Cambria" pitchFamily="18" charset="0"/>
              </a:rPr>
              <a:t>зависимости.</a:t>
            </a:r>
            <a:r>
              <a:rPr lang="ru-RU" sz="2400" b="1" dirty="0">
                <a:solidFill>
                  <a:srgbClr val="003399"/>
                </a:solidFill>
                <a:latin typeface="Cambria" pitchFamily="18" charset="0"/>
              </a:rPr>
              <a:t> </a:t>
            </a: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4038600"/>
            <a:ext cx="45148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43888" cy="7350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Показатели здоровья студентов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553480" cy="5153044"/>
          </a:xfrm>
        </p:spPr>
        <p:txBody>
          <a:bodyPr>
            <a:normAutofit/>
          </a:bodyPr>
          <a:lstStyle/>
          <a:p>
            <a:pPr lvl="0" algn="just">
              <a:lnSpc>
                <a:spcPct val="9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Arial" charset="0"/>
              </a:rPr>
              <a:t>Абсолютно здоровы - 4% мужчин, 9% женщин </a:t>
            </a:r>
            <a:r>
              <a:rPr lang="ru-RU" sz="2800" dirty="0" smtClean="0">
                <a:latin typeface="Arial" charset="0"/>
              </a:rPr>
              <a:t>(</a:t>
            </a:r>
            <a:r>
              <a:rPr lang="ru-RU" sz="2400" dirty="0" smtClean="0"/>
              <a:t>Лебедев Ю.В., </a:t>
            </a:r>
            <a:r>
              <a:rPr lang="ru-RU" sz="2400" dirty="0" err="1" smtClean="0"/>
              <a:t>Тазлова</a:t>
            </a:r>
            <a:r>
              <a:rPr lang="ru-RU" sz="2400" dirty="0" smtClean="0"/>
              <a:t> Р.С  2010 г.) </a:t>
            </a:r>
            <a:endParaRPr lang="ru-RU" sz="2400" b="1" dirty="0" smtClean="0">
              <a:solidFill>
                <a:srgbClr val="FF0000"/>
              </a:solidFill>
              <a:latin typeface="Arial" charset="0"/>
            </a:endParaRPr>
          </a:p>
          <a:p>
            <a:pPr algn="just">
              <a:lnSpc>
                <a:spcPct val="90000"/>
              </a:lnSpc>
            </a:pPr>
            <a:r>
              <a:rPr lang="ru-RU" sz="2800" dirty="0" smtClean="0"/>
              <a:t> </a:t>
            </a:r>
            <a:r>
              <a:rPr lang="ru-RU" sz="2800" b="1" dirty="0" smtClean="0"/>
              <a:t>Заболеваемость студентов</a:t>
            </a:r>
            <a:endParaRPr lang="ru-RU" sz="2800" dirty="0" smtClean="0"/>
          </a:p>
          <a:p>
            <a:pPr algn="just" eaLnBrk="1" hangingPunct="1">
              <a:lnSpc>
                <a:spcPct val="90000"/>
              </a:lnSpc>
            </a:pPr>
            <a:r>
              <a:rPr lang="ru-RU" sz="3000" b="1" dirty="0" smtClean="0">
                <a:cs typeface="Times New Roman" pitchFamily="18" charset="0"/>
              </a:rPr>
              <a:t>болезни органов дыхания 33,4 %</a:t>
            </a:r>
            <a:endParaRPr lang="ru-RU" sz="30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ru-RU" sz="3000" b="1" dirty="0" smtClean="0">
                <a:cs typeface="Times New Roman" pitchFamily="18" charset="0"/>
              </a:rPr>
              <a:t>заболевания нервной системы 27,4 %</a:t>
            </a:r>
            <a:endParaRPr lang="ru-RU" sz="30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ru-RU" sz="3000" b="1" dirty="0" smtClean="0">
                <a:cs typeface="Times New Roman" pitchFamily="18" charset="0"/>
              </a:rPr>
              <a:t>мочеполовой системы 10,3 %.</a:t>
            </a:r>
            <a:endParaRPr lang="ru-RU" sz="30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ru-RU" sz="3000" b="1" dirty="0" smtClean="0">
                <a:cs typeface="Times New Roman" pitchFamily="18" charset="0"/>
              </a:rPr>
              <a:t>болезней органов пищеварения 5,0 %. </a:t>
            </a:r>
            <a:endParaRPr lang="ru-RU" sz="30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ru-RU" sz="3000" b="1" dirty="0" smtClean="0">
                <a:cs typeface="Times New Roman" pitchFamily="18" charset="0"/>
              </a:rPr>
              <a:t>костно-мышечной системы  5,0 %. </a:t>
            </a:r>
            <a:endParaRPr lang="ru-RU" sz="3000" b="1" i="1" dirty="0" smtClean="0"/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sz="2000" i="1" dirty="0" smtClean="0">
              <a:solidFill>
                <a:srgbClr val="000066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85720" y="4929198"/>
            <a:ext cx="88582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Студенчество 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ведет пассивный образ жизни. 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Тенденция уменьшения активности 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отмечается от 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младших курсов к старшим</a:t>
            </a:r>
            <a:r>
              <a:rPr lang="ru-RU" sz="28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algn="just">
              <a:lnSpc>
                <a:spcPct val="90000"/>
              </a:lnSpc>
            </a:pPr>
            <a:endParaRPr lang="ru-RU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just">
              <a:lnSpc>
                <a:spcPct val="90000"/>
              </a:lnSpc>
            </a:pPr>
            <a:r>
              <a:rPr lang="ru-RU" i="1" dirty="0" smtClean="0">
                <a:solidFill>
                  <a:srgbClr val="000066"/>
                </a:solidFill>
                <a:cs typeface="Times New Roman" pitchFamily="18" charset="0"/>
              </a:rPr>
              <a:t>                                                                                                         М.В. </a:t>
            </a:r>
            <a:r>
              <a:rPr lang="ru-RU" i="1" dirty="0" err="1" smtClean="0">
                <a:solidFill>
                  <a:srgbClr val="000066"/>
                </a:solidFill>
                <a:cs typeface="Times New Roman" pitchFamily="18" charset="0"/>
              </a:rPr>
              <a:t>Мальковец</a:t>
            </a:r>
            <a:r>
              <a:rPr lang="ru-RU" i="1" dirty="0" smtClean="0">
                <a:solidFill>
                  <a:srgbClr val="000066"/>
                </a:solidFill>
                <a:cs typeface="Times New Roman" pitchFamily="18" charset="0"/>
              </a:rPr>
              <a:t> с </a:t>
            </a:r>
            <a:r>
              <a:rPr lang="ru-RU" i="1" dirty="0" err="1" smtClean="0">
                <a:solidFill>
                  <a:srgbClr val="000066"/>
                </a:solidFill>
                <a:cs typeface="Times New Roman" pitchFamily="18" charset="0"/>
              </a:rPr>
              <a:t>соавт</a:t>
            </a:r>
            <a:r>
              <a:rPr lang="ru-RU" i="1" dirty="0" smtClean="0">
                <a:solidFill>
                  <a:srgbClr val="000066"/>
                </a:solidFill>
                <a:cs typeface="Times New Roman" pitchFamily="18" charset="0"/>
              </a:rPr>
              <a:t>., 2004 </a:t>
            </a:r>
            <a:endParaRPr lang="ru-RU" i="1" dirty="0" smtClean="0">
              <a:solidFill>
                <a:srgbClr val="000066"/>
              </a:solidFill>
            </a:endParaRPr>
          </a:p>
          <a:p>
            <a:pPr algn="r">
              <a:lnSpc>
                <a:spcPct val="90000"/>
              </a:lnSpc>
            </a:pPr>
            <a:r>
              <a:rPr lang="ru-RU" i="1" dirty="0" err="1" smtClean="0">
                <a:solidFill>
                  <a:srgbClr val="000066"/>
                </a:solidFill>
                <a:cs typeface="Times New Roman" pitchFamily="18" charset="0"/>
              </a:rPr>
              <a:t>Агаджанян</a:t>
            </a:r>
            <a:r>
              <a:rPr lang="ru-RU" i="1" dirty="0" smtClean="0">
                <a:solidFill>
                  <a:srgbClr val="000066"/>
                </a:solidFill>
                <a:cs typeface="Times New Roman" pitchFamily="18" charset="0"/>
              </a:rPr>
              <a:t> Н.А., 2005</a:t>
            </a:r>
            <a:r>
              <a:rPr lang="ru-RU" dirty="0" smtClean="0">
                <a:cs typeface="Times New Roman" pitchFamily="18" charset="0"/>
              </a:rPr>
              <a:t> </a:t>
            </a:r>
            <a:endParaRPr lang="ru-RU" dirty="0" smtClean="0"/>
          </a:p>
          <a:p>
            <a:pPr algn="ctr"/>
            <a:endParaRPr lang="ru-RU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Влияние реформ образования на здоровье   </a:t>
            </a:r>
            <a:r>
              <a:rPr lang="ru-RU" sz="3600" i="1" dirty="0" smtClean="0"/>
              <a:t>В.Ф.Базарный 2013</a:t>
            </a:r>
            <a:endParaRPr lang="ru-RU" sz="3600" i="1" dirty="0"/>
          </a:p>
        </p:txBody>
      </p:sp>
      <p:sp>
        <p:nvSpPr>
          <p:cNvPr id="64515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476886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«Все выполненные за полвека школьные реформы были направлены на </a:t>
            </a:r>
            <a:r>
              <a:rPr lang="ru-RU" b="1" dirty="0" smtClean="0">
                <a:solidFill>
                  <a:srgbClr val="FF0000"/>
                </a:solidFill>
              </a:rPr>
              <a:t>изгнание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000000"/>
                </a:solidFill>
              </a:rPr>
              <a:t>из базового учебного плана всех тех </a:t>
            </a:r>
            <a:r>
              <a:rPr lang="ru-RU" b="1" dirty="0" smtClean="0">
                <a:solidFill>
                  <a:srgbClr val="FF0000"/>
                </a:solidFill>
              </a:rPr>
              <a:t>воспитательно-развивающих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приемов и технологий,  формирующих у детей фундамент духовно-психического развития</a:t>
            </a:r>
            <a:r>
              <a:rPr lang="ru-RU" b="1" dirty="0" smtClean="0">
                <a:solidFill>
                  <a:srgbClr val="000000"/>
                </a:solidFill>
              </a:rPr>
              <a:t> – психомоторные способности.</a:t>
            </a:r>
          </a:p>
          <a:p>
            <a:pPr>
              <a:buNone/>
            </a:pPr>
            <a:r>
              <a:rPr lang="ru-RU" b="1" dirty="0" smtClean="0">
                <a:solidFill>
                  <a:srgbClr val="000000"/>
                </a:solidFill>
              </a:rPr>
              <a:t>  -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</a:rPr>
              <a:t>трудовое и физическое  воспитание,  </a:t>
            </a:r>
            <a:r>
              <a:rPr lang="ru-RU" b="1" dirty="0" err="1" smtClean="0">
                <a:solidFill>
                  <a:srgbClr val="000000"/>
                </a:solidFill>
              </a:rPr>
              <a:t>рукотворчество</a:t>
            </a:r>
            <a:r>
              <a:rPr lang="ru-RU" b="1" dirty="0" smtClean="0">
                <a:solidFill>
                  <a:srgbClr val="000000"/>
                </a:solidFill>
              </a:rPr>
              <a:t>,  музыкальное развитие, рисование,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формирование осмысленной речи, осмысленного чтения </a:t>
            </a:r>
            <a:r>
              <a:rPr lang="ru-RU" b="1" dirty="0" smtClean="0">
                <a:solidFill>
                  <a:srgbClr val="000000"/>
                </a:solidFill>
              </a:rPr>
              <a:t>и др</a:t>
            </a:r>
            <a:r>
              <a:rPr lang="ru-RU" dirty="0" smtClean="0">
                <a:solidFill>
                  <a:srgbClr val="000000"/>
                </a:solidFill>
              </a:rPr>
              <a:t>. </a:t>
            </a:r>
          </a:p>
          <a:p>
            <a:endParaRPr lang="ru-RU" b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Продолжение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2800" dirty="0" smtClean="0"/>
              <a:t>Влияние реформ образования на здоровье</a:t>
            </a:r>
            <a:endParaRPr lang="ru-RU" sz="2800" dirty="0"/>
          </a:p>
        </p:txBody>
      </p:sp>
      <p:sp>
        <p:nvSpPr>
          <p:cNvPr id="6656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4829196"/>
          </a:xfrm>
        </p:spPr>
        <p:txBody>
          <a:bodyPr/>
          <a:lstStyle/>
          <a:p>
            <a:r>
              <a:rPr lang="ru-RU" b="1" dirty="0" smtClean="0">
                <a:solidFill>
                  <a:srgbClr val="000000"/>
                </a:solidFill>
              </a:rPr>
              <a:t>Незаметно для общества весь процесс обучения был трансформирован в инструктивно-программирующую информатику, опирающуюся на механическую память на фоне закрепощения и </a:t>
            </a:r>
            <a:r>
              <a:rPr lang="ru-RU" b="1" dirty="0" smtClean="0">
                <a:solidFill>
                  <a:srgbClr val="FF0000"/>
                </a:solidFill>
              </a:rPr>
              <a:t>подавления</a:t>
            </a:r>
            <a:r>
              <a:rPr lang="ru-RU" b="1" dirty="0" smtClean="0">
                <a:solidFill>
                  <a:srgbClr val="000000"/>
                </a:solidFill>
              </a:rPr>
              <a:t> в не движении («педагогической усидчивости») </a:t>
            </a:r>
            <a:r>
              <a:rPr lang="ru-RU" b="1" dirty="0" smtClean="0">
                <a:solidFill>
                  <a:srgbClr val="FF0000"/>
                </a:solidFill>
              </a:rPr>
              <a:t>всех телесных и духовных сил ребенка …». </a:t>
            </a:r>
            <a:endParaRPr lang="ru-RU" b="1" i="1" dirty="0" smtClean="0">
              <a:solidFill>
                <a:srgbClr val="FF0000"/>
              </a:solidFill>
            </a:endParaRPr>
          </a:p>
          <a:p>
            <a:endParaRPr lang="ru-RU" sz="800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Продолжение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Влияние реформ образования на здоровье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000000"/>
                </a:solidFill>
              </a:rPr>
              <a:t>способствовали деградации как отдельных психических функций так и психики и личности, в целом, </a:t>
            </a:r>
            <a:r>
              <a:rPr lang="ru-RU" sz="3600" b="1" dirty="0" smtClean="0">
                <a:solidFill>
                  <a:srgbClr val="FF0000"/>
                </a:solidFill>
              </a:rPr>
              <a:t>«переходу на животный строй психики, на эволюционно низшие уровни жизни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  <a:p>
            <a:pPr lvl="8" algn="r">
              <a:buFontTx/>
              <a:buNone/>
              <a:defRPr/>
            </a:pPr>
            <a:r>
              <a:rPr lang="ru-RU" i="1" dirty="0" smtClean="0">
                <a:solidFill>
                  <a:srgbClr val="002060"/>
                </a:solidFill>
              </a:rPr>
              <a:t>В.Ф.Базарный 2012.</a:t>
            </a:r>
          </a:p>
          <a:p>
            <a:pPr marL="0" lvl="8">
              <a:buFontTx/>
              <a:buNone/>
              <a:defRPr/>
            </a:pPr>
            <a:r>
              <a:rPr lang="ru-RU" sz="3200" dirty="0" err="1" smtClean="0">
                <a:solidFill>
                  <a:srgbClr val="000000"/>
                </a:solidFill>
              </a:rPr>
              <a:t>Дебилизация</a:t>
            </a:r>
            <a:r>
              <a:rPr lang="ru-RU" sz="3200" dirty="0" smtClean="0">
                <a:solidFill>
                  <a:srgbClr val="000000"/>
                </a:solidFill>
              </a:rPr>
              <a:t>- </a:t>
            </a:r>
            <a:r>
              <a:rPr lang="ru-RU" sz="3200" dirty="0" err="1" smtClean="0">
                <a:solidFill>
                  <a:srgbClr val="000000"/>
                </a:solidFill>
              </a:rPr>
              <a:t>депопуляция</a:t>
            </a:r>
            <a:r>
              <a:rPr lang="ru-RU" sz="3200" dirty="0" smtClean="0">
                <a:solidFill>
                  <a:srgbClr val="000000"/>
                </a:solidFill>
              </a:rPr>
              <a:t>- ?</a:t>
            </a:r>
            <a:endParaRPr lang="ru-RU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dirty="0" smtClean="0"/>
              <a:t>В современную эпоху изменились  </a:t>
            </a:r>
            <a:r>
              <a:rPr lang="ru-RU" sz="3200" b="1" dirty="0" smtClean="0">
                <a:solidFill>
                  <a:srgbClr val="FF0000"/>
                </a:solidFill>
              </a:rPr>
              <a:t>причины</a:t>
            </a:r>
            <a:r>
              <a:rPr lang="ru-RU" sz="3200" b="1" dirty="0" smtClean="0"/>
              <a:t> расстройств здоровья</a:t>
            </a:r>
            <a:endParaRPr lang="ru-RU" sz="3200" b="1" dirty="0"/>
          </a:p>
        </p:txBody>
      </p:sp>
      <p:sp>
        <p:nvSpPr>
          <p:cNvPr id="16387" name="Текст 4"/>
          <p:cNvSpPr>
            <a:spLocks noGrp="1"/>
          </p:cNvSpPr>
          <p:nvPr>
            <p:ph type="body" idx="1"/>
          </p:nvPr>
        </p:nvSpPr>
        <p:spPr>
          <a:xfrm>
            <a:off x="428596" y="1500174"/>
            <a:ext cx="4040188" cy="639762"/>
          </a:xfrm>
        </p:spPr>
        <p:txBody>
          <a:bodyPr/>
          <a:lstStyle/>
          <a:p>
            <a:r>
              <a:rPr lang="ru-RU" dirty="0" smtClean="0"/>
              <a:t>              Прежде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0099"/>
                </a:solidFill>
              </a:rPr>
              <a:t>Этиологические факторы расстройств здоровья действовали на </a:t>
            </a:r>
            <a:r>
              <a:rPr lang="ru-RU" b="1" dirty="0" smtClean="0">
                <a:solidFill>
                  <a:srgbClr val="FF0000"/>
                </a:solidFill>
              </a:rPr>
              <a:t>биологическую</a:t>
            </a:r>
            <a:r>
              <a:rPr lang="ru-RU" b="1" dirty="0" smtClean="0">
                <a:solidFill>
                  <a:srgbClr val="000099"/>
                </a:solidFill>
              </a:rPr>
              <a:t> составляющую здоровья - инфекции, голод, стихийные бедствия, войны, травмы, внешние,  повреждения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6389" name="Текст 6"/>
          <p:cNvSpPr>
            <a:spLocks noGrp="1"/>
          </p:cNvSpPr>
          <p:nvPr>
            <p:ph type="body" sz="quarter" idx="3"/>
          </p:nvPr>
        </p:nvSpPr>
        <p:spPr>
          <a:xfrm>
            <a:off x="4357686" y="1357299"/>
            <a:ext cx="4329115" cy="642942"/>
          </a:xfrm>
        </p:spPr>
        <p:txBody>
          <a:bodyPr/>
          <a:lstStyle/>
          <a:p>
            <a:r>
              <a:rPr lang="ru-RU" dirty="0" smtClean="0"/>
              <a:t>       В настоящее время  </a:t>
            </a:r>
          </a:p>
        </p:txBody>
      </p:sp>
      <p:sp>
        <p:nvSpPr>
          <p:cNvPr id="16390" name="Содержимое 7"/>
          <p:cNvSpPr>
            <a:spLocks noGrp="1"/>
          </p:cNvSpPr>
          <p:nvPr>
            <p:ph sz="quarter" idx="4"/>
          </p:nvPr>
        </p:nvSpPr>
        <p:spPr>
          <a:xfrm>
            <a:off x="4357687" y="1928802"/>
            <a:ext cx="4643470" cy="457203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этиологические факторы направлены </a:t>
            </a:r>
            <a:r>
              <a:rPr lang="ru-RU" b="1" dirty="0" smtClean="0">
                <a:solidFill>
                  <a:srgbClr val="FF0000"/>
                </a:solidFill>
              </a:rPr>
              <a:t>на социальную и нравственную </a:t>
            </a:r>
            <a:r>
              <a:rPr lang="ru-RU" b="1" dirty="0" smtClean="0">
                <a:solidFill>
                  <a:srgbClr val="000099"/>
                </a:solidFill>
              </a:rPr>
              <a:t>составляющие здоровья. Оно разрушается  целенаправленными,   социальными и  информационно-психологическими воздействиями, </a:t>
            </a:r>
            <a:r>
              <a:rPr lang="ru-RU" b="1" dirty="0" smtClean="0">
                <a:solidFill>
                  <a:srgbClr val="FF0000"/>
                </a:solidFill>
              </a:rPr>
              <a:t>мотивирующими людей на свободное  «демократичное» саморазрушение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/>
              <a:t>Сравнение социальных последствий социалистической и демократической революций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Социалистическая</a:t>
            </a:r>
            <a:r>
              <a:rPr lang="ru-RU" b="1" dirty="0" smtClean="0"/>
              <a:t>       </a:t>
            </a:r>
            <a:r>
              <a:rPr lang="ru-RU" b="1" dirty="0" smtClean="0">
                <a:solidFill>
                  <a:srgbClr val="0070C0"/>
                </a:solidFill>
              </a:rPr>
              <a:t>Демократическая</a:t>
            </a:r>
          </a:p>
          <a:p>
            <a:pPr>
              <a:buFontTx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                 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р</a:t>
            </a:r>
            <a:r>
              <a:rPr lang="ru-RU" sz="2600" b="1" dirty="0" smtClean="0">
                <a:solidFill>
                  <a:srgbClr val="0070C0"/>
                </a:solidFill>
              </a:rPr>
              <a:t>ыночная, криминальная</a:t>
            </a:r>
          </a:p>
          <a:p>
            <a:pPr>
              <a:buFontTx/>
              <a:buNone/>
              <a:defRPr/>
            </a:pPr>
            <a:r>
              <a:rPr lang="ru-RU" b="1" dirty="0" smtClean="0"/>
              <a:t>      1.</a:t>
            </a:r>
            <a:r>
              <a:rPr lang="ru-RU" dirty="0" smtClean="0"/>
              <a:t>   </a:t>
            </a:r>
            <a:r>
              <a:rPr lang="ru-RU" b="1" i="1" dirty="0" smtClean="0"/>
              <a:t>Бегство как стратегия спасения</a:t>
            </a:r>
          </a:p>
          <a:p>
            <a:pPr>
              <a:buFontTx/>
              <a:buNone/>
              <a:defRPr/>
            </a:pPr>
            <a:r>
              <a:rPr lang="ru-RU" sz="2800" b="1" dirty="0" smtClean="0">
                <a:solidFill>
                  <a:schemeClr val="tx1">
                    <a:lumMod val="50000"/>
                  </a:schemeClr>
                </a:solidFill>
              </a:rPr>
              <a:t>за границы страны              за границы сознания</a:t>
            </a:r>
          </a:p>
          <a:p>
            <a:pPr>
              <a:buFontTx/>
              <a:buNone/>
              <a:defRPr/>
            </a:pPr>
            <a:r>
              <a:rPr lang="ru-RU" sz="2800" b="1" dirty="0" smtClean="0">
                <a:solidFill>
                  <a:schemeClr val="tx1">
                    <a:lumMod val="50000"/>
                  </a:schemeClr>
                </a:solidFill>
              </a:rPr>
              <a:t>                                                  с помощью ПАВ и СМИ</a:t>
            </a:r>
          </a:p>
          <a:p>
            <a:pPr>
              <a:buFontTx/>
              <a:buNone/>
              <a:defRPr/>
            </a:pPr>
            <a:r>
              <a:rPr lang="ru-RU" b="1" i="1" dirty="0" smtClean="0"/>
              <a:t>                        2.  Война</a:t>
            </a:r>
          </a:p>
          <a:p>
            <a:pPr>
              <a:buFontTx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Гражданская                      Самоуничтожение</a:t>
            </a:r>
          </a:p>
          <a:p>
            <a:pPr>
              <a:buFontTx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(между гражданами)        (внутри граждан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2875" y="285750"/>
            <a:ext cx="9001125" cy="72072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4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+mj-cs"/>
              </a:rPr>
              <a:t>ГЛАВНЫЕ ПРИЧИНЫ ПОТЕРИ ЗДОРОВЬЯ –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+mj-cs"/>
              </a:rPr>
              <a:t>САМОРАЗРУШЕНИЕ </a:t>
            </a:r>
            <a:r>
              <a:rPr lang="ru-RU" sz="24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+mj-cs"/>
              </a:rPr>
              <a:t>ПСИХИЧЕСКОГО, СОЦИАЛЬНОГО И ДУХОВНОГО КОМПОНЕНТОВ ЗДОРОВЬЯ</a:t>
            </a:r>
          </a:p>
          <a:p>
            <a:pPr algn="ctr">
              <a:lnSpc>
                <a:spcPct val="90000"/>
              </a:lnSpc>
              <a:defRPr/>
            </a:pPr>
            <a:endParaRPr lang="ru-RU" sz="3800" kern="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57188" y="1500188"/>
            <a:ext cx="8569325" cy="5545137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000" b="1" kern="0" dirty="0">
                <a:solidFill>
                  <a:srgbClr val="000066"/>
                </a:solidFill>
                <a:latin typeface="+mn-lt"/>
              </a:rPr>
              <a:t> Раньше умирали от эпидемий, голода, войн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                 в современной России -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FF0000"/>
                </a:solidFill>
                <a:latin typeface="+mn-lt"/>
              </a:rPr>
              <a:t>Курят</a:t>
            </a: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 50-60% населения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FF0000"/>
                </a:solidFill>
                <a:latin typeface="+mn-lt"/>
              </a:rPr>
              <a:t>Злоупотребляют  алкоголем </a:t>
            </a: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15-20%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FF0000"/>
                </a:solidFill>
                <a:latin typeface="+mn-lt"/>
              </a:rPr>
              <a:t>Наркотизируются</a:t>
            </a: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 – 5-10%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FF0000"/>
                </a:solidFill>
                <a:latin typeface="+mn-lt"/>
              </a:rPr>
              <a:t>Переедают</a:t>
            </a: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 -10-15%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FF0000"/>
                </a:solidFill>
                <a:latin typeface="+mn-lt"/>
              </a:rPr>
              <a:t>Голодают</a:t>
            </a: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 до степени </a:t>
            </a:r>
            <a:r>
              <a:rPr lang="ru-RU" sz="2800" b="1" kern="0" dirty="0" err="1">
                <a:solidFill>
                  <a:srgbClr val="000066"/>
                </a:solidFill>
                <a:latin typeface="+mn-lt"/>
              </a:rPr>
              <a:t>анорексии</a:t>
            </a: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 и дистрофии 1-2%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FF0000"/>
                </a:solidFill>
                <a:latin typeface="+mn-lt"/>
              </a:rPr>
              <a:t>Нарушают правила движения </a:t>
            </a:r>
            <a:r>
              <a:rPr lang="ru-RU" sz="2800" b="1" kern="0" dirty="0">
                <a:solidFill>
                  <a:srgbClr val="000066"/>
                </a:solidFill>
                <a:latin typeface="+mn-lt"/>
              </a:rPr>
              <a:t>до 60%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800" kern="0" dirty="0">
                <a:solidFill>
                  <a:srgbClr val="000066"/>
                </a:solidFill>
                <a:latin typeface="+mn-lt"/>
              </a:rPr>
              <a:t>  </a:t>
            </a:r>
            <a:r>
              <a:rPr lang="ru-RU" sz="2400" b="1" i="1" kern="0" dirty="0">
                <a:solidFill>
                  <a:srgbClr val="000066"/>
                </a:solidFill>
                <a:latin typeface="+mn-lt"/>
              </a:rPr>
              <a:t>Это что? – </a:t>
            </a:r>
            <a:r>
              <a:rPr lang="ru-RU" sz="2400" b="1" i="1" kern="0" dirty="0" err="1">
                <a:solidFill>
                  <a:srgbClr val="000066"/>
                </a:solidFill>
                <a:latin typeface="+mn-lt"/>
              </a:rPr>
              <a:t>р-во</a:t>
            </a:r>
            <a:r>
              <a:rPr lang="ru-RU" sz="2400" b="1" i="1" kern="0" dirty="0">
                <a:solidFill>
                  <a:srgbClr val="000066"/>
                </a:solidFill>
                <a:latin typeface="+mn-lt"/>
              </a:rPr>
              <a:t> адаптации, </a:t>
            </a:r>
            <a:r>
              <a:rPr lang="ru-RU" sz="2400" b="1" i="1" kern="0" dirty="0">
                <a:solidFill>
                  <a:srgbClr val="FF0000"/>
                </a:solidFill>
                <a:latin typeface="+mn-lt"/>
              </a:rPr>
              <a:t>бегство от реальности </a:t>
            </a:r>
            <a:r>
              <a:rPr lang="ru-RU" sz="2400" b="1" i="1" kern="0" dirty="0" err="1">
                <a:solidFill>
                  <a:srgbClr val="000066"/>
                </a:solidFill>
                <a:latin typeface="+mn-lt"/>
              </a:rPr>
              <a:t>диссоциативное</a:t>
            </a:r>
            <a:r>
              <a:rPr lang="ru-RU" sz="2400" b="1" i="1" kern="0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400" b="1" i="1" kern="0" dirty="0" err="1">
                <a:solidFill>
                  <a:srgbClr val="000066"/>
                </a:solidFill>
                <a:latin typeface="+mn-lt"/>
              </a:rPr>
              <a:t>р-во</a:t>
            </a:r>
            <a:r>
              <a:rPr lang="ru-RU" sz="2400" b="1" i="1" kern="0" dirty="0">
                <a:solidFill>
                  <a:srgbClr val="000066"/>
                </a:solidFill>
                <a:latin typeface="+mn-lt"/>
              </a:rPr>
              <a:t>, замаскированный суицид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i="1" kern="0" dirty="0">
                <a:solidFill>
                  <a:srgbClr val="000066"/>
                </a:solidFill>
                <a:latin typeface="+mn-lt"/>
              </a:rPr>
              <a:t>         у большинства населения страны?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i="1" kern="0" dirty="0">
                <a:solidFill>
                  <a:srgbClr val="000066"/>
                </a:solidFill>
                <a:latin typeface="+mn-lt"/>
              </a:rPr>
              <a:t>Интегративная </a:t>
            </a:r>
            <a:r>
              <a:rPr lang="ru-RU" sz="2400" b="1" i="1" kern="0" dirty="0" smtClean="0">
                <a:solidFill>
                  <a:srgbClr val="000066"/>
                </a:solidFill>
                <a:latin typeface="+mn-lt"/>
              </a:rPr>
              <a:t>характеристика </a:t>
            </a:r>
            <a:r>
              <a:rPr lang="ru-RU" sz="2400" b="1" i="1" kern="0" dirty="0">
                <a:solidFill>
                  <a:srgbClr val="000066"/>
                </a:solidFill>
                <a:latin typeface="+mn-lt"/>
              </a:rPr>
              <a:t>качества управления?!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endParaRPr lang="ru-RU" sz="3200" b="1" kern="0" dirty="0">
              <a:solidFill>
                <a:srgbClr val="000066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ru-RU" sz="1600" i="1" kern="0" dirty="0">
              <a:solidFill>
                <a:srgbClr val="000066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ChangeArrowheads="1"/>
          </p:cNvSpPr>
          <p:nvPr/>
        </p:nvSpPr>
        <p:spPr bwMode="auto">
          <a:xfrm>
            <a:off x="442913" y="103188"/>
            <a:ext cx="8243887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Ресурсы психиатрической службы </a:t>
            </a:r>
            <a:r>
              <a:rPr lang="ru-RU" sz="4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0" y="914400"/>
            <a:ext cx="8839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80000"/>
              </a:lnSpc>
              <a:spcBef>
                <a:spcPct val="20000"/>
              </a:spcBef>
            </a:pPr>
            <a:r>
              <a:rPr lang="ru-RU" sz="2800" dirty="0">
                <a:latin typeface="Arial" charset="0"/>
              </a:rPr>
              <a:t>	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  <a:cs typeface="Arial" charset="0"/>
              </a:rPr>
              <a:t>Число врачей в Республике Татарстан в 2011г. составило </a:t>
            </a:r>
            <a:endParaRPr lang="ru-RU" sz="2800" b="1" dirty="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-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  <a:cs typeface="Arial" charset="0"/>
              </a:rPr>
              <a:t>психиатров 215 физических лиц на 441  штатных должностей (50%),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больных 90857</a:t>
            </a:r>
            <a:endParaRPr lang="ru-RU" sz="2800" b="1" dirty="0">
              <a:solidFill>
                <a:srgbClr val="FF0000"/>
              </a:solidFill>
              <a:latin typeface="Arial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-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  <a:cs typeface="Arial" charset="0"/>
              </a:rPr>
              <a:t>наркологов 107 - на 202,75 должностей (59%), </a:t>
            </a:r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больных 66315</a:t>
            </a:r>
            <a:endParaRPr lang="ru-RU" sz="28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-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  <a:cs typeface="Arial" charset="0"/>
              </a:rPr>
              <a:t>психотерапевтов 20 физических лиц на 40,75 должностей (50%).  </a:t>
            </a:r>
            <a:endParaRPr lang="ru-RU" sz="2800" b="1" dirty="0">
              <a:solidFill>
                <a:srgbClr val="000066"/>
              </a:solidFill>
              <a:latin typeface="Courier New" pitchFamily="49" charset="0"/>
              <a:cs typeface="Courier New" pitchFamily="49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</a:pPr>
            <a:r>
              <a:rPr lang="ru-RU" sz="2800" b="1" dirty="0">
                <a:solidFill>
                  <a:srgbClr val="000066"/>
                </a:solidFill>
                <a:latin typeface="Arial" charset="0"/>
                <a:cs typeface="Arial" charset="0"/>
              </a:rPr>
              <a:t>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</a:rPr>
              <a:t>        </a:t>
            </a:r>
            <a:r>
              <a:rPr lang="ru-RU" sz="2800" b="1" dirty="0">
                <a:solidFill>
                  <a:srgbClr val="000066"/>
                </a:solidFill>
                <a:latin typeface="Arial" charset="0"/>
                <a:cs typeface="Arial" charset="0"/>
              </a:rPr>
              <a:t>Коэффициент совместительства  2,0</a:t>
            </a:r>
            <a:r>
              <a:rPr lang="ru-RU" sz="2800" b="1" dirty="0">
                <a:latin typeface="Arial" charset="0"/>
                <a:cs typeface="Arial" charset="0"/>
              </a:rPr>
              <a:t> </a:t>
            </a:r>
            <a:endParaRPr lang="ru-RU" sz="2800" b="1" dirty="0">
              <a:latin typeface="Courier New" pitchFamily="49" charset="0"/>
              <a:cs typeface="Courier New" pitchFamily="49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endParaRPr lang="ru-RU" sz="2200" b="1" i="1" dirty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2200" b="1" i="1" dirty="0">
                <a:latin typeface="Arial" charset="0"/>
                <a:cs typeface="Arial" charset="0"/>
              </a:rPr>
              <a:t>В ходе социально-экономических реформ объем и сложность работы по оказанию специализированной помощи </a:t>
            </a:r>
            <a:r>
              <a:rPr lang="ru-RU" sz="2200" b="1" i="1" dirty="0">
                <a:latin typeface="Arial" charset="0"/>
              </a:rPr>
              <a:t>                 </a:t>
            </a:r>
            <a:r>
              <a:rPr lang="ru-RU" sz="2200" b="1" i="1" dirty="0">
                <a:latin typeface="Arial" charset="0"/>
                <a:cs typeface="Arial" charset="0"/>
              </a:rPr>
              <a:t>лицам с психическими и поведенческими</a:t>
            </a:r>
            <a:r>
              <a:rPr lang="ru-RU" sz="2200" b="1" i="1" dirty="0">
                <a:latin typeface="Arial" charset="0"/>
              </a:rPr>
              <a:t> </a:t>
            </a:r>
            <a:r>
              <a:rPr lang="ru-RU" sz="2200" b="1" i="1" dirty="0">
                <a:latin typeface="Arial" charset="0"/>
                <a:cs typeface="Arial" charset="0"/>
              </a:rPr>
              <a:t>расстройствами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увеличиваются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277813"/>
            <a:ext cx="82296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2500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+mj-cs"/>
              </a:rPr>
              <a:t>ЭВОЛЮЦИЯ ОЦЕНОК НАРКОУГРОЗЫ </a:t>
            </a:r>
            <a:endParaRPr lang="ru-RU" sz="2500" b="1" kern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5720" y="785794"/>
            <a:ext cx="8501121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1997 год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200" b="1" kern="0" dirty="0">
                <a:solidFill>
                  <a:srgbClr val="000066"/>
                </a:solidFill>
                <a:latin typeface="+mn-lt"/>
              </a:rPr>
              <a:t>       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УГРОЗА </a:t>
            </a:r>
            <a:r>
              <a:rPr lang="ru-RU" sz="2400" b="1" kern="0" dirty="0">
                <a:solidFill>
                  <a:srgbClr val="FF0000"/>
                </a:solidFill>
                <a:latin typeface="+mn-lt"/>
              </a:rPr>
              <a:t>НАЦИОНАЛЬНОЙ БЕЗОПАСНОСТИ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 И ПОТЕРИ </a:t>
            </a:r>
            <a:r>
              <a:rPr lang="ru-RU" sz="2400" b="1" kern="0" dirty="0" smtClean="0">
                <a:solidFill>
                  <a:srgbClr val="FF0000"/>
                </a:solidFill>
                <a:latin typeface="+mn-lt"/>
              </a:rPr>
              <a:t>МОЛОДОГО     </a:t>
            </a:r>
            <a:r>
              <a:rPr lang="ru-RU" sz="2400" b="1" kern="0" dirty="0">
                <a:solidFill>
                  <a:srgbClr val="FF0000"/>
                </a:solidFill>
                <a:latin typeface="+mn-lt"/>
              </a:rPr>
              <a:t>ПОКОЛЕНИЯ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. </a:t>
            </a:r>
            <a:r>
              <a:rPr lang="ru-RU" sz="2400" kern="0" dirty="0">
                <a:solidFill>
                  <a:srgbClr val="000066"/>
                </a:solidFill>
                <a:latin typeface="+mn-lt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000" kern="0" dirty="0">
                <a:solidFill>
                  <a:srgbClr val="000066"/>
                </a:solidFill>
                <a:latin typeface="+mn-lt"/>
              </a:rPr>
              <a:t>               </a:t>
            </a:r>
            <a:r>
              <a:rPr lang="ru-RU" sz="1400" i="1" kern="0" dirty="0">
                <a:solidFill>
                  <a:srgbClr val="000066"/>
                </a:solidFill>
                <a:latin typeface="+mn-lt"/>
              </a:rPr>
              <a:t>Указ Президента РФ № 1300 Б.Н.Ельцина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sz="1600" b="1" kern="0" dirty="0" smtClean="0">
                <a:solidFill>
                  <a:srgbClr val="000066"/>
                </a:solidFill>
                <a:latin typeface="+mn-lt"/>
              </a:rPr>
              <a:t>2008 </a:t>
            </a: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год</a:t>
            </a:r>
            <a:r>
              <a:rPr lang="ru-RU" sz="1600" kern="0" dirty="0">
                <a:solidFill>
                  <a:srgbClr val="000066"/>
                </a:solidFill>
                <a:latin typeface="+mn-lt"/>
              </a:rPr>
              <a:t> </a:t>
            </a:r>
            <a:endParaRPr lang="ru-RU" sz="1600" b="1" kern="0" dirty="0">
              <a:solidFill>
                <a:srgbClr val="000066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      ПОЛНОМАСШТАБНАЯ ГЕРОИНОВАЯ </a:t>
            </a:r>
            <a:r>
              <a:rPr lang="ru-RU" sz="2400" b="1" kern="0" dirty="0">
                <a:solidFill>
                  <a:srgbClr val="FF0000"/>
                </a:solidFill>
                <a:latin typeface="+mn-lt"/>
              </a:rPr>
              <a:t>ВОЙНА</a:t>
            </a: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.</a:t>
            </a:r>
            <a:r>
              <a:rPr lang="ru-RU" sz="1600" kern="0" dirty="0">
                <a:solidFill>
                  <a:srgbClr val="000066"/>
                </a:solidFill>
                <a:latin typeface="+mn-lt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400" b="1" kern="0" dirty="0">
                <a:solidFill>
                  <a:srgbClr val="000066"/>
                </a:solidFill>
                <a:latin typeface="+mn-lt"/>
              </a:rPr>
              <a:t>      </a:t>
            </a: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«…только выявленное число вовлеченных в </a:t>
            </a:r>
            <a:r>
              <a:rPr lang="ru-RU" sz="1600" b="1" kern="0" dirty="0" err="1">
                <a:solidFill>
                  <a:srgbClr val="000066"/>
                </a:solidFill>
                <a:latin typeface="+mn-lt"/>
              </a:rPr>
              <a:t>наркокриминал</a:t>
            </a: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 сопоставимо с числом военнослужащих в Российской армии…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400" i="1" kern="0" dirty="0">
                <a:solidFill>
                  <a:srgbClr val="000066"/>
                </a:solidFill>
                <a:latin typeface="+mn-lt"/>
              </a:rPr>
              <a:t>           Директор Федеральной службы по контролю оборота наркотиков (ФСКН) В.П.Иванов </a:t>
            </a:r>
            <a:endParaRPr lang="ru-RU" sz="1400" b="1" i="1" kern="0" dirty="0">
              <a:solidFill>
                <a:srgbClr val="000066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ru-RU" sz="1600" b="1" kern="0" dirty="0" smtClean="0">
                <a:solidFill>
                  <a:srgbClr val="000066"/>
                </a:solidFill>
                <a:latin typeface="+mn-lt"/>
              </a:rPr>
              <a:t>2010 </a:t>
            </a: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год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      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«НАРКОМАНИЯ ЯВЛЯЕТСЯ СЕРЬЕЗНЕЙШЕЙ УГРОЗОЙ НЕ </a:t>
            </a:r>
            <a:r>
              <a:rPr lang="ru-RU" sz="2400" b="1" kern="0" dirty="0" smtClean="0">
                <a:solidFill>
                  <a:srgbClr val="000066"/>
                </a:solidFill>
                <a:latin typeface="+mn-lt"/>
              </a:rPr>
              <a:t>ТОЛЬКО     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НАШЕЙ СТРАНЕ, НО И </a:t>
            </a:r>
            <a:r>
              <a:rPr lang="ru-RU" sz="2400" b="1" kern="0" dirty="0">
                <a:solidFill>
                  <a:srgbClr val="FF0000"/>
                </a:solidFill>
                <a:latin typeface="+mn-lt"/>
              </a:rPr>
              <a:t>МЕЖДУНАРОДНОЙ БЕЗОПАСНОСТИ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» </a:t>
            </a: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-</a:t>
            </a:r>
            <a:r>
              <a:rPr lang="ru-RU" sz="1600" kern="0" dirty="0">
                <a:solidFill>
                  <a:srgbClr val="000066"/>
                </a:solidFill>
                <a:latin typeface="+mn-lt"/>
              </a:rPr>
              <a:t>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000" kern="0" dirty="0">
                <a:solidFill>
                  <a:srgbClr val="000066"/>
                </a:solidFill>
                <a:latin typeface="+mn-lt"/>
              </a:rPr>
              <a:t>               </a:t>
            </a:r>
            <a:r>
              <a:rPr lang="ru-RU" sz="1400" i="1" kern="0" dirty="0">
                <a:solidFill>
                  <a:srgbClr val="000066"/>
                </a:solidFill>
                <a:latin typeface="+mn-lt"/>
              </a:rPr>
              <a:t>Президент РФ Д.А.Медведев на Московском Международном форуме по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400" i="1" kern="0" dirty="0">
                <a:solidFill>
                  <a:srgbClr val="000066"/>
                </a:solidFill>
                <a:latin typeface="+mn-lt"/>
              </a:rPr>
              <a:t>          Афганскому  </a:t>
            </a:r>
            <a:r>
              <a:rPr lang="ru-RU" sz="1400" i="1" kern="0" dirty="0" err="1">
                <a:solidFill>
                  <a:srgbClr val="000066"/>
                </a:solidFill>
                <a:latin typeface="+mn-lt"/>
              </a:rPr>
              <a:t>наркопроизводству</a:t>
            </a:r>
            <a:r>
              <a:rPr lang="ru-RU" sz="1400" i="1" kern="0" dirty="0">
                <a:solidFill>
                  <a:srgbClr val="000066"/>
                </a:solidFill>
                <a:latin typeface="+mn-lt"/>
              </a:rPr>
              <a:t>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200" kern="0" dirty="0" smtClean="0">
                <a:solidFill>
                  <a:srgbClr val="000066"/>
                </a:solidFill>
                <a:latin typeface="+mn-lt"/>
              </a:rPr>
              <a:t>       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«ЭТО ИСКЛЮЧИТЕЛЬНО ВОПРОС ПРАКТИЧЕСКОЙ </a:t>
            </a:r>
            <a:r>
              <a:rPr lang="ru-RU" sz="2400" b="1" kern="0" dirty="0">
                <a:solidFill>
                  <a:srgbClr val="FF0000"/>
                </a:solidFill>
                <a:latin typeface="+mn-lt"/>
              </a:rPr>
              <a:t>ПОЛИТИКИ</a:t>
            </a:r>
            <a:r>
              <a:rPr lang="ru-RU" sz="2400" b="1" kern="0" dirty="0" smtClean="0">
                <a:solidFill>
                  <a:srgbClr val="000066"/>
                </a:solidFill>
                <a:latin typeface="+mn-lt"/>
              </a:rPr>
              <a:t>,      </a:t>
            </a:r>
            <a:r>
              <a:rPr lang="ru-RU" sz="2400" b="1" kern="0" dirty="0">
                <a:solidFill>
                  <a:srgbClr val="000066"/>
                </a:solidFill>
                <a:latin typeface="+mn-lt"/>
              </a:rPr>
              <a:t>ЭКЗИСТЕНЦИАЛЬНЫЙ ВОПРОС ДЛЯ ВСЕЙ НАШЕЙ </a:t>
            </a:r>
            <a:r>
              <a:rPr lang="ru-RU" sz="2400" b="1" kern="0" dirty="0">
                <a:solidFill>
                  <a:srgbClr val="FF0000"/>
                </a:solidFill>
                <a:latin typeface="+mn-lt"/>
              </a:rPr>
              <a:t>ЦИВИЛИЗАЦИИ</a:t>
            </a:r>
            <a:r>
              <a:rPr lang="ru-RU" sz="1600" b="1" kern="0" dirty="0">
                <a:solidFill>
                  <a:srgbClr val="000066"/>
                </a:solidFill>
                <a:latin typeface="+mn-lt"/>
              </a:rPr>
              <a:t>»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200" b="1" kern="0" dirty="0">
                <a:solidFill>
                  <a:srgbClr val="000066"/>
                </a:solidFill>
                <a:latin typeface="+mn-lt"/>
              </a:rPr>
              <a:t>            </a:t>
            </a:r>
            <a:r>
              <a:rPr lang="ru-RU" sz="1400" i="1" kern="0" dirty="0">
                <a:solidFill>
                  <a:srgbClr val="000066"/>
                </a:solidFill>
                <a:latin typeface="+mn-lt"/>
              </a:rPr>
              <a:t>Министр иностранных дел РФ С.В. Лавров на том же форуме</a:t>
            </a:r>
            <a:r>
              <a:rPr lang="ru-RU" sz="1400" i="1" kern="0" dirty="0" smtClean="0">
                <a:solidFill>
                  <a:srgbClr val="000066"/>
                </a:solidFill>
                <a:latin typeface="+mn-lt"/>
              </a:rPr>
              <a:t>.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000" b="1" kern="0" dirty="0" smtClean="0">
                <a:solidFill>
                  <a:srgbClr val="FF0000"/>
                </a:solidFill>
              </a:rPr>
              <a:t>      </a:t>
            </a:r>
            <a:r>
              <a:rPr lang="ru-RU" sz="2400" b="1" kern="0" dirty="0" smtClean="0">
                <a:solidFill>
                  <a:srgbClr val="FF0000"/>
                </a:solidFill>
              </a:rPr>
              <a:t>Задачи, направления и способы противодействия </a:t>
            </a:r>
            <a:r>
              <a:rPr lang="ru-RU" sz="2400" b="1" kern="0" dirty="0" err="1" smtClean="0">
                <a:solidFill>
                  <a:srgbClr val="FF0000"/>
                </a:solidFill>
              </a:rPr>
              <a:t>наркоугрозе</a:t>
            </a:r>
            <a:r>
              <a:rPr lang="ru-RU" sz="2400" b="1" kern="0" dirty="0" smtClean="0">
                <a:solidFill>
                  <a:srgbClr val="FF0000"/>
                </a:solidFill>
              </a:rPr>
              <a:t>  также должны эволюционировать</a:t>
            </a:r>
            <a:endParaRPr lang="ru-RU" sz="2400" b="1" kern="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ru-RU" sz="1400" i="1" kern="0" dirty="0">
              <a:latin typeface="+mn-l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Новые направления противодействия </a:t>
            </a:r>
            <a:r>
              <a:rPr lang="ru-RU" sz="3200" b="1" dirty="0" err="1" smtClean="0">
                <a:solidFill>
                  <a:srgbClr val="FF0000"/>
                </a:solidFill>
              </a:rPr>
              <a:t>наркоугрозе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6275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1.Политическое </a:t>
            </a:r>
            <a:r>
              <a:rPr lang="ru-RU" sz="2400" b="1" dirty="0" smtClean="0">
                <a:solidFill>
                  <a:srgbClr val="000099"/>
                </a:solidFill>
              </a:rPr>
              <a:t>Д.А.М</a:t>
            </a:r>
            <a:r>
              <a:rPr lang="ru-RU" sz="2800" b="1" dirty="0" smtClean="0">
                <a:solidFill>
                  <a:srgbClr val="000099"/>
                </a:solidFill>
              </a:rPr>
              <a:t>едведев 2010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2.Международное </a:t>
            </a:r>
            <a:r>
              <a:rPr lang="ru-RU" sz="2800" b="1" dirty="0" smtClean="0">
                <a:solidFill>
                  <a:srgbClr val="000099"/>
                </a:solidFill>
              </a:rPr>
              <a:t>Д.А.Медведев 2010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3.Экзистенциальное </a:t>
            </a:r>
            <a:r>
              <a:rPr lang="ru-RU" sz="2800" b="1" dirty="0" smtClean="0">
                <a:solidFill>
                  <a:srgbClr val="000099"/>
                </a:solidFill>
              </a:rPr>
              <a:t>С.В.Лавров 2010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4.Цивилизационное </a:t>
            </a:r>
            <a:r>
              <a:rPr lang="ru-RU" sz="2800" b="1" dirty="0" smtClean="0">
                <a:solidFill>
                  <a:srgbClr val="000099"/>
                </a:solidFill>
              </a:rPr>
              <a:t>С.В.Лавров 2010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5.Информационное </a:t>
            </a:r>
            <a:r>
              <a:rPr lang="ru-RU" sz="2800" b="1" dirty="0" err="1" smtClean="0">
                <a:solidFill>
                  <a:srgbClr val="000099"/>
                </a:solidFill>
              </a:rPr>
              <a:t>Н.М.Римашевская</a:t>
            </a:r>
            <a:endParaRPr lang="ru-RU" sz="2800" b="1" dirty="0" smtClean="0">
              <a:solidFill>
                <a:srgbClr val="000099"/>
              </a:solidFill>
            </a:endParaRPr>
          </a:p>
          <a:p>
            <a:r>
              <a:rPr lang="ru-RU" b="1" dirty="0" smtClean="0">
                <a:solidFill>
                  <a:srgbClr val="000099"/>
                </a:solidFill>
              </a:rPr>
              <a:t>6.Образовательное В</a:t>
            </a:r>
            <a:r>
              <a:rPr lang="ru-RU" sz="2800" b="1" dirty="0" smtClean="0">
                <a:solidFill>
                  <a:srgbClr val="000099"/>
                </a:solidFill>
              </a:rPr>
              <a:t>.Базарный2012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7. (Анти)Культурное </a:t>
            </a:r>
            <a:r>
              <a:rPr lang="ru-RU" sz="2800" b="1" dirty="0" smtClean="0">
                <a:solidFill>
                  <a:srgbClr val="000099"/>
                </a:solidFill>
              </a:rPr>
              <a:t>Н.Маркова 2008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8. Синергетическое </a:t>
            </a:r>
            <a:r>
              <a:rPr lang="ru-RU" sz="2400" b="1" dirty="0" err="1" smtClean="0">
                <a:solidFill>
                  <a:srgbClr val="000099"/>
                </a:solidFill>
              </a:rPr>
              <a:t>Т.В.Чернобровкина</a:t>
            </a:r>
            <a:r>
              <a:rPr lang="ru-RU" sz="2400" b="1" dirty="0" smtClean="0">
                <a:solidFill>
                  <a:srgbClr val="000099"/>
                </a:solidFill>
              </a:rPr>
              <a:t> 2011</a:t>
            </a:r>
          </a:p>
          <a:p>
            <a:r>
              <a:rPr lang="ru-RU" sz="3500" b="1" dirty="0" smtClean="0">
                <a:solidFill>
                  <a:srgbClr val="000099"/>
                </a:solidFill>
              </a:rPr>
              <a:t>9. Гражданское </a:t>
            </a:r>
            <a:r>
              <a:rPr lang="ru-RU" sz="2600" b="1" dirty="0" smtClean="0">
                <a:solidFill>
                  <a:srgbClr val="000099"/>
                </a:solidFill>
              </a:rPr>
              <a:t>Д.М.Медведев, </a:t>
            </a:r>
            <a:r>
              <a:rPr lang="ru-RU" sz="2600" b="1" dirty="0" smtClean="0">
                <a:solidFill>
                  <a:srgbClr val="000099"/>
                </a:solidFill>
              </a:rPr>
              <a:t>2010</a:t>
            </a:r>
          </a:p>
          <a:p>
            <a:r>
              <a:rPr lang="ru-RU" sz="3500" b="1" dirty="0" smtClean="0">
                <a:solidFill>
                  <a:srgbClr val="000099"/>
                </a:solidFill>
              </a:rPr>
              <a:t>10 Воспитательное (семейное</a:t>
            </a:r>
            <a:r>
              <a:rPr lang="ru-RU" sz="2600" b="1" dirty="0" smtClean="0">
                <a:solidFill>
                  <a:srgbClr val="000099"/>
                </a:solidFill>
              </a:rPr>
              <a:t>) А.М.Карпов 200-14 </a:t>
            </a:r>
            <a:endParaRPr lang="ru-RU" sz="2600" b="1" dirty="0" smtClean="0">
              <a:solidFill>
                <a:srgbClr val="000099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4725998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Цивилизационный</a:t>
            </a:r>
            <a:r>
              <a:rPr lang="ru-RU" b="1" dirty="0" smtClean="0">
                <a:solidFill>
                  <a:srgbClr val="C00000"/>
                </a:solidFill>
              </a:rPr>
              <a:t> запрос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противодействия </a:t>
            </a:r>
            <a:r>
              <a:rPr lang="ru-RU" b="1" dirty="0" err="1" smtClean="0">
                <a:solidFill>
                  <a:srgbClr val="C00000"/>
                </a:solidFill>
              </a:rPr>
              <a:t>наркоугрозе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43888" cy="5794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Психические расстройства у  студентов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33528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0066"/>
                </a:solidFill>
              </a:rPr>
              <a:t>Реакции на тяжелый стресс и расстройства адаптации – 32, 8%</a:t>
            </a:r>
          </a:p>
          <a:p>
            <a:pPr eaLnBrk="1" hangingPunct="1"/>
            <a:r>
              <a:rPr lang="ru-RU" b="1" dirty="0" err="1" smtClean="0">
                <a:solidFill>
                  <a:srgbClr val="000066"/>
                </a:solidFill>
              </a:rPr>
              <a:t>Фобические</a:t>
            </a:r>
            <a:r>
              <a:rPr lang="ru-RU" b="1" dirty="0" smtClean="0">
                <a:solidFill>
                  <a:srgbClr val="000066"/>
                </a:solidFill>
              </a:rPr>
              <a:t> и тревожные – 13%</a:t>
            </a:r>
          </a:p>
          <a:p>
            <a:pPr eaLnBrk="1" hangingPunct="1"/>
            <a:r>
              <a:rPr lang="ru-RU" b="1" dirty="0" smtClean="0">
                <a:solidFill>
                  <a:srgbClr val="000066"/>
                </a:solidFill>
              </a:rPr>
              <a:t>Ипохондрические – 9%</a:t>
            </a:r>
          </a:p>
          <a:p>
            <a:pPr eaLnBrk="1" hangingPunct="1"/>
            <a:r>
              <a:rPr lang="ru-RU" b="1" dirty="0" smtClean="0">
                <a:solidFill>
                  <a:srgbClr val="000066"/>
                </a:solidFill>
              </a:rPr>
              <a:t>Истерические – 4,8%</a:t>
            </a:r>
          </a:p>
          <a:p>
            <a:pPr eaLnBrk="1" hangingPunct="1">
              <a:buFontTx/>
              <a:buNone/>
            </a:pPr>
            <a:endParaRPr lang="ru-RU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642918"/>
            <a:ext cx="87868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 Наркомания вынуждает современное общество: осознать неадекватность  сложившихся стереотипов мышления и поведения и  исправить их. </a:t>
            </a:r>
          </a:p>
          <a:p>
            <a:r>
              <a:rPr lang="ru-RU" sz="2800" b="1" dirty="0" smtClean="0"/>
              <a:t>   Она является  </a:t>
            </a:r>
            <a:r>
              <a:rPr lang="ru-RU" sz="2800" b="1" dirty="0" smtClean="0">
                <a:solidFill>
                  <a:srgbClr val="C00000"/>
                </a:solidFill>
              </a:rPr>
              <a:t>закономерным итогом современного исторического этапа идеологического, политического, социального, экономического, культурного, духовного развития общества. </a:t>
            </a:r>
          </a:p>
          <a:p>
            <a:r>
              <a:rPr lang="ru-RU" sz="2800" b="1" dirty="0" smtClean="0"/>
              <a:t>    Этот этап цивилизованного потребления закончился тотальным кризисом, угрожающим безопасности человеческой цивилизации.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Цивилизационное</a:t>
            </a:r>
            <a:r>
              <a:rPr lang="ru-RU" b="1" dirty="0" smtClean="0">
                <a:solidFill>
                  <a:srgbClr val="FF0000"/>
                </a:solidFill>
              </a:rPr>
              <a:t> и сакральное значение наркомании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504351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Наркомания  стала барьером (чистилищем) для пропуска в будущее.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b="1" dirty="0" smtClean="0"/>
              <a:t>Люди и нации, которые не захотят или не смогут понять ее уроки и исправить допущенные ошибки, не пройдут на следующий этап развития. </a:t>
            </a:r>
          </a:p>
          <a:p>
            <a:r>
              <a:rPr lang="ru-RU" b="1" dirty="0" smtClean="0"/>
              <a:t>Попытки упростить, облегчить, удешевить, сократить, ускорить прохождение этого чистилища, а также кого-то обмануть, чтобы заработать социальный и материальный капитал, приводят только к потерям людей, времени и средств.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Наркомания стала строгим и неподкупным  контролером, прокурором, судьей, палачом для всех, выбравших богопротивные стратегии  жизни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выявили </a:t>
            </a:r>
            <a:r>
              <a:rPr lang="ru-RU" b="1" dirty="0" err="1" smtClean="0">
                <a:solidFill>
                  <a:srgbClr val="FF0000"/>
                </a:solidFill>
              </a:rPr>
              <a:t>спайсы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00108"/>
            <a:ext cx="9001156" cy="571504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-  </a:t>
            </a:r>
            <a:r>
              <a:rPr lang="ru-RU" b="1" dirty="0" smtClean="0"/>
              <a:t>в молодежной среде </a:t>
            </a:r>
            <a:r>
              <a:rPr lang="ru-RU" b="1" dirty="0" smtClean="0">
                <a:solidFill>
                  <a:srgbClr val="FF0000"/>
                </a:solidFill>
              </a:rPr>
              <a:t>существует спрос </a:t>
            </a:r>
            <a:r>
              <a:rPr lang="ru-RU" b="1" dirty="0" smtClean="0"/>
              <a:t>на рискованные эксперименты со своим психическим здоровьем, на состояния расстроенного сознания, </a:t>
            </a:r>
          </a:p>
          <a:p>
            <a:r>
              <a:rPr lang="ru-RU" b="1" dirty="0" smtClean="0"/>
              <a:t>- существуют высокотехнологичные и эффективные </a:t>
            </a:r>
            <a:r>
              <a:rPr lang="ru-RU" b="1" dirty="0" smtClean="0">
                <a:solidFill>
                  <a:srgbClr val="FF0000"/>
                </a:solidFill>
              </a:rPr>
              <a:t>технологии</a:t>
            </a:r>
            <a:r>
              <a:rPr lang="ru-RU" b="1" dirty="0" smtClean="0"/>
              <a:t> создания у молодежи мотиваций на </a:t>
            </a:r>
            <a:r>
              <a:rPr lang="ru-RU" b="1" dirty="0" err="1" smtClean="0"/>
              <a:t>саморазру-шение</a:t>
            </a:r>
            <a:r>
              <a:rPr lang="ru-RU" b="1" dirty="0" smtClean="0"/>
              <a:t>, на </a:t>
            </a:r>
            <a:r>
              <a:rPr lang="ru-RU" b="1" dirty="0" smtClean="0">
                <a:solidFill>
                  <a:srgbClr val="FF0000"/>
                </a:solidFill>
              </a:rPr>
              <a:t>игнорирование профилактики </a:t>
            </a:r>
            <a:r>
              <a:rPr lang="ru-RU" b="1" dirty="0" smtClean="0"/>
              <a:t>наркотизации,</a:t>
            </a:r>
          </a:p>
          <a:p>
            <a:r>
              <a:rPr lang="ru-RU" b="1" dirty="0" smtClean="0"/>
              <a:t>- государственные стратегии и технологии профилактики саморазрушения недостаточно эффективны, не охватывают все группы риска, </a:t>
            </a:r>
            <a:r>
              <a:rPr lang="ru-RU" b="1" dirty="0" smtClean="0">
                <a:solidFill>
                  <a:srgbClr val="FF0000"/>
                </a:solidFill>
              </a:rPr>
              <a:t>не выдерживают конкуренции </a:t>
            </a:r>
            <a:r>
              <a:rPr lang="ru-RU" b="1" dirty="0" smtClean="0"/>
              <a:t>со скрытой пропагандой деструктивного стиля жизни,</a:t>
            </a:r>
          </a:p>
          <a:p>
            <a:r>
              <a:rPr lang="ru-RU" b="1" dirty="0" smtClean="0"/>
              <a:t>- </a:t>
            </a:r>
            <a:r>
              <a:rPr lang="ru-RU" b="1" dirty="0" smtClean="0">
                <a:solidFill>
                  <a:srgbClr val="FF0000"/>
                </a:solidFill>
              </a:rPr>
              <a:t>молодежь идейно и организационно разрознена</a:t>
            </a:r>
            <a:r>
              <a:rPr lang="ru-RU" b="1" dirty="0" smtClean="0"/>
              <a:t>, нет единства целей, программ, планов, действий, не сформирован образ личности и будущего, мало оптимизма и воли. Наиболее распространенная стратегия приспособления к жизни – бегство от проблем в состояния опьянения, игры, </a:t>
            </a:r>
            <a:r>
              <a:rPr lang="ru-RU" b="1" dirty="0" err="1" smtClean="0"/>
              <a:t>псевдозанятости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243887" cy="13144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smtClean="0">
                <a:solidFill>
                  <a:srgbClr val="FF0000"/>
                </a:solidFill>
              </a:rPr>
              <a:t>Противодействие наркомании  - </a:t>
            </a:r>
            <a:r>
              <a:rPr lang="ru-RU" sz="2800" b="1" dirty="0" smtClean="0">
                <a:solidFill>
                  <a:srgbClr val="FF0000"/>
                </a:solidFill>
              </a:rPr>
              <a:t>экзистенциальные и </a:t>
            </a:r>
            <a:r>
              <a:rPr lang="ru-RU" sz="2800" b="1" dirty="0" err="1" smtClean="0">
                <a:solidFill>
                  <a:srgbClr val="FF0000"/>
                </a:solidFill>
              </a:rPr>
              <a:t>цивилизационные</a:t>
            </a:r>
            <a:r>
              <a:rPr lang="ru-RU" sz="2800" b="1" dirty="0" smtClean="0">
                <a:solidFill>
                  <a:srgbClr val="FF0000"/>
                </a:solidFill>
              </a:rPr>
              <a:t> уроки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0063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Испытание</a:t>
            </a:r>
            <a:r>
              <a:rPr lang="ru-RU" sz="2800" b="1" dirty="0" smtClean="0">
                <a:solidFill>
                  <a:srgbClr val="000000"/>
                </a:solidFill>
              </a:rPr>
              <a:t> человечества на прочность и порочность. - </a:t>
            </a:r>
            <a:r>
              <a:rPr lang="ru-RU" sz="2800" b="1" i="1" dirty="0" smtClean="0">
                <a:solidFill>
                  <a:srgbClr val="000000"/>
                </a:solidFill>
              </a:rPr>
              <a:t>Первое определяется вторым</a:t>
            </a:r>
          </a:p>
          <a:p>
            <a:r>
              <a:rPr lang="ru-RU" sz="2800" b="1" dirty="0" smtClean="0">
                <a:solidFill>
                  <a:srgbClr val="000000"/>
                </a:solidFill>
              </a:rPr>
              <a:t>Характеристика </a:t>
            </a:r>
            <a:r>
              <a:rPr lang="ru-RU" sz="2800" b="1" dirty="0" smtClean="0">
                <a:solidFill>
                  <a:srgbClr val="FF0000"/>
                </a:solidFill>
              </a:rPr>
              <a:t>качества управления </a:t>
            </a:r>
            <a:r>
              <a:rPr lang="ru-RU" sz="2800" b="1" dirty="0" smtClean="0">
                <a:solidFill>
                  <a:srgbClr val="000000"/>
                </a:solidFill>
              </a:rPr>
              <a:t>обществом и управляющих</a:t>
            </a:r>
          </a:p>
          <a:p>
            <a:r>
              <a:rPr lang="ru-RU" sz="2800" b="1" dirty="0" smtClean="0">
                <a:solidFill>
                  <a:srgbClr val="000000"/>
                </a:solidFill>
              </a:rPr>
              <a:t>Подтверждение </a:t>
            </a:r>
            <a:r>
              <a:rPr lang="ru-RU" sz="2800" b="1" dirty="0" smtClean="0">
                <a:solidFill>
                  <a:srgbClr val="FF0000"/>
                </a:solidFill>
              </a:rPr>
              <a:t>системного кризиса  </a:t>
            </a:r>
            <a:r>
              <a:rPr lang="ru-RU" sz="2800" b="1" dirty="0" smtClean="0">
                <a:solidFill>
                  <a:srgbClr val="000000"/>
                </a:solidFill>
              </a:rPr>
              <a:t>«</a:t>
            </a:r>
            <a:r>
              <a:rPr lang="ru-RU" sz="2800" b="1" dirty="0" err="1" smtClean="0">
                <a:solidFill>
                  <a:srgbClr val="000000"/>
                </a:solidFill>
              </a:rPr>
              <a:t>рыночно-либерально-демократического</a:t>
            </a:r>
            <a:r>
              <a:rPr lang="ru-RU" sz="2800" b="1" dirty="0" smtClean="0">
                <a:solidFill>
                  <a:srgbClr val="000000"/>
                </a:solidFill>
              </a:rPr>
              <a:t>» курса и запрос на честную стратегию выхода из него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Уроки</a:t>
            </a:r>
            <a:r>
              <a:rPr lang="ru-RU" sz="2800" b="1" dirty="0" smtClean="0">
                <a:solidFill>
                  <a:srgbClr val="000000"/>
                </a:solidFill>
              </a:rPr>
              <a:t>, </a:t>
            </a:r>
            <a:r>
              <a:rPr lang="ru-RU" sz="2800" b="1" dirty="0" smtClean="0">
                <a:solidFill>
                  <a:srgbClr val="FF0000"/>
                </a:solidFill>
              </a:rPr>
              <a:t>способствующие</a:t>
            </a:r>
            <a:r>
              <a:rPr lang="ru-RU" sz="2800" b="1" dirty="0" smtClean="0">
                <a:solidFill>
                  <a:srgbClr val="00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развитию</a:t>
            </a:r>
            <a:r>
              <a:rPr lang="ru-RU" sz="2800" b="1" dirty="0" smtClean="0">
                <a:solidFill>
                  <a:srgbClr val="000000"/>
                </a:solidFill>
              </a:rPr>
              <a:t> личности и общества, хоть как-то «оправдывающие» огромные жертвы 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395288" y="333375"/>
            <a:ext cx="8208962" cy="666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КАЧЕСТВО УПРАВЛЕНЧЕСКИХ МЕР В МИРЕ</a:t>
            </a:r>
          </a:p>
          <a:p>
            <a:endParaRPr lang="ru-RU" sz="10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just"/>
            <a:r>
              <a:rPr lang="ru-RU" sz="2600" b="1">
                <a:solidFill>
                  <a:srgbClr val="000066"/>
                </a:solidFill>
                <a:latin typeface="Arial" charset="0"/>
                <a:cs typeface="Arial" charset="0"/>
              </a:rPr>
              <a:t>        В борьбе с Афганской наркоугрозой «используются усилия самых разных международных и региональных организаций – таких как ООН, НАТО, ШОС и др. Пока усилия всех этих уважаемых организаций </a:t>
            </a:r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не привели к желаемому результату</a:t>
            </a:r>
            <a:r>
              <a:rPr lang="ru-RU" sz="2600" b="1">
                <a:solidFill>
                  <a:srgbClr val="000066"/>
                </a:solidFill>
                <a:latin typeface="Arial" charset="0"/>
                <a:cs typeface="Arial" charset="0"/>
              </a:rPr>
              <a:t>. Ответственность за выработку единого курса в этом направлении должно взять на себя мировое сообщество в целом… </a:t>
            </a:r>
          </a:p>
          <a:p>
            <a:pPr algn="just"/>
            <a:r>
              <a:rPr lang="ru-RU" sz="2600" b="1">
                <a:solidFill>
                  <a:srgbClr val="000066"/>
                </a:solidFill>
                <a:latin typeface="Arial" charset="0"/>
                <a:cs typeface="Arial" charset="0"/>
              </a:rPr>
              <a:t>	</a:t>
            </a:r>
            <a:r>
              <a:rPr lang="ru-RU" sz="2600" b="1">
                <a:solidFill>
                  <a:srgbClr val="FF0000"/>
                </a:solidFill>
                <a:latin typeface="Arial" charset="0"/>
                <a:cs typeface="Arial" charset="0"/>
              </a:rPr>
              <a:t>Какие-либо политические игры</a:t>
            </a:r>
            <a:r>
              <a:rPr lang="ru-RU" sz="2600" b="1">
                <a:solidFill>
                  <a:srgbClr val="000066"/>
                </a:solidFill>
                <a:latin typeface="Arial" charset="0"/>
                <a:cs typeface="Arial" charset="0"/>
              </a:rPr>
              <a:t> вокруг этой общечеловеческой проблемы недопустимы…».</a:t>
            </a:r>
          </a:p>
          <a:p>
            <a:endParaRPr lang="ru-RU" sz="26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1900" i="1">
                <a:solidFill>
                  <a:srgbClr val="000066"/>
                </a:solidFill>
                <a:latin typeface="Arial" charset="0"/>
                <a:cs typeface="Arial" charset="0"/>
              </a:rPr>
              <a:t>          </a:t>
            </a:r>
            <a:r>
              <a:rPr lang="ru-RU" i="1">
                <a:solidFill>
                  <a:srgbClr val="000066"/>
                </a:solidFill>
                <a:latin typeface="Arial" charset="0"/>
                <a:cs typeface="Arial" charset="0"/>
              </a:rPr>
              <a:t>Президент РФ Д.А.Медведев  на международном форуме</a:t>
            </a:r>
            <a:r>
              <a:rPr lang="ru-RU" b="1">
                <a:solidFill>
                  <a:srgbClr val="000066"/>
                </a:solidFill>
                <a:latin typeface="Arial" charset="0"/>
                <a:cs typeface="Arial" charset="0"/>
              </a:rPr>
              <a:t> </a:t>
            </a:r>
            <a:r>
              <a:rPr lang="ru-RU" i="1">
                <a:solidFill>
                  <a:srgbClr val="000066"/>
                </a:solidFill>
                <a:latin typeface="Arial" charset="0"/>
                <a:cs typeface="Arial" charset="0"/>
              </a:rPr>
              <a:t>в 2010г.</a:t>
            </a:r>
          </a:p>
          <a:p>
            <a:endParaRPr lang="ru-RU" i="1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ChangeArrowheads="1"/>
          </p:cNvSpPr>
          <p:nvPr/>
        </p:nvSpPr>
        <p:spPr bwMode="auto">
          <a:xfrm>
            <a:off x="395288" y="571500"/>
            <a:ext cx="8318500" cy="55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КАЧЕСТВО УПРАВЛЕНЧЕСКИХ МЕР В СТРАНЕ</a:t>
            </a:r>
          </a:p>
          <a:p>
            <a:pPr marL="342900" indent="-342900"/>
            <a:endParaRPr lang="ru-RU" sz="20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     «В нашей стране в целом, </a:t>
            </a:r>
            <a:r>
              <a:rPr lang="ru-RU" sz="2000" b="1">
                <a:solidFill>
                  <a:srgbClr val="FF0000"/>
                </a:solidFill>
                <a:latin typeface="Arial" charset="0"/>
                <a:cs typeface="Arial" charset="0"/>
              </a:rPr>
              <a:t>отсутствует продуманная</a:t>
            </a:r>
          </a:p>
          <a:p>
            <a:pPr marL="342900" indent="-342900"/>
            <a:r>
              <a:rPr lang="ru-RU" sz="2000" b="1">
                <a:solidFill>
                  <a:srgbClr val="FF0000"/>
                </a:solidFill>
                <a:latin typeface="Arial" charset="0"/>
                <a:cs typeface="Arial" charset="0"/>
              </a:rPr>
              <a:t>эффективная государственная политика борьбы с</a:t>
            </a:r>
          </a:p>
          <a:p>
            <a:pPr marL="342900" indent="-342900"/>
            <a:r>
              <a:rPr lang="ru-RU" sz="2000" b="1">
                <a:solidFill>
                  <a:srgbClr val="FF0000"/>
                </a:solidFill>
                <a:latin typeface="Arial" charset="0"/>
                <a:cs typeface="Arial" charset="0"/>
              </a:rPr>
              <a:t>наркоманией</a:t>
            </a:r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…».     </a:t>
            </a:r>
            <a:r>
              <a:rPr lang="ru-RU" i="1">
                <a:solidFill>
                  <a:srgbClr val="000066"/>
                </a:solidFill>
                <a:latin typeface="Arial" charset="0"/>
                <a:cs typeface="Arial" charset="0"/>
              </a:rPr>
              <a:t>                                            </a:t>
            </a:r>
            <a:r>
              <a:rPr lang="ru-RU" sz="1600" i="1">
                <a:solidFill>
                  <a:srgbClr val="000066"/>
                </a:solidFill>
                <a:latin typeface="Arial" charset="0"/>
                <a:cs typeface="Arial" charset="0"/>
              </a:rPr>
              <a:t>С.М.Миронов   2008г.</a:t>
            </a:r>
          </a:p>
          <a:p>
            <a:pPr marL="342900" indent="-342900"/>
            <a:endParaRPr lang="ru-RU" sz="16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      «За последние годы был </a:t>
            </a:r>
            <a:r>
              <a:rPr lang="ru-RU" sz="2000" b="1">
                <a:solidFill>
                  <a:srgbClr val="FF0000"/>
                </a:solidFill>
                <a:latin typeface="Arial" charset="0"/>
                <a:cs typeface="Arial" charset="0"/>
              </a:rPr>
              <a:t>предпринят ряд мер</a:t>
            </a:r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: ужесточены</a:t>
            </a:r>
          </a:p>
          <a:p>
            <a:pPr marL="342900" indent="-34290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условия производства и оборота алкогольной продукции, …</a:t>
            </a:r>
          </a:p>
          <a:p>
            <a:pPr marL="342900" indent="-34290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ограничена реклама спиртного, более строгим стало наказание</a:t>
            </a:r>
          </a:p>
          <a:p>
            <a:pPr marL="342900" indent="-34290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за вождение автомобиля в нетрезвом виде, но о качественных</a:t>
            </a:r>
          </a:p>
          <a:p>
            <a:pPr marL="342900" indent="-342900"/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изменениях говорить пока не приходится. </a:t>
            </a:r>
          </a:p>
          <a:p>
            <a:pPr marL="342900" indent="-342900"/>
            <a:r>
              <a:rPr lang="ru-RU" sz="2200" b="1">
                <a:solidFill>
                  <a:srgbClr val="FF0000"/>
                </a:solidFill>
                <a:latin typeface="Arial" charset="0"/>
                <a:cs typeface="Arial" charset="0"/>
              </a:rPr>
              <a:t>Если говорить предельно откровенно – никак это не</a:t>
            </a:r>
          </a:p>
          <a:p>
            <a:pPr marL="342900" indent="-342900"/>
            <a:r>
              <a:rPr lang="ru-RU" sz="2200" b="1">
                <a:solidFill>
                  <a:srgbClr val="FF0000"/>
                </a:solidFill>
                <a:latin typeface="Arial" charset="0"/>
                <a:cs typeface="Arial" charset="0"/>
              </a:rPr>
              <a:t>помогло, ни в чем абсолютно».</a:t>
            </a:r>
            <a:endParaRPr lang="ru-RU" sz="1900" i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/>
            <a:r>
              <a:rPr lang="ru-RU" sz="1400" i="1">
                <a:solidFill>
                  <a:srgbClr val="000066"/>
                </a:solidFill>
                <a:latin typeface="Arial" charset="0"/>
                <a:cs typeface="Arial" charset="0"/>
              </a:rPr>
              <a:t>                                                                                                                 </a:t>
            </a:r>
            <a:r>
              <a:rPr lang="ru-RU" sz="1600" i="1">
                <a:solidFill>
                  <a:srgbClr val="000066"/>
                </a:solidFill>
                <a:latin typeface="Arial" charset="0"/>
                <a:cs typeface="Arial" charset="0"/>
              </a:rPr>
              <a:t>Д.А. Медведев, 2009 г.</a:t>
            </a:r>
          </a:p>
          <a:p>
            <a:pPr marL="342900" indent="-342900"/>
            <a:endParaRPr lang="ru-RU" sz="1600" i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/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«Закон</a:t>
            </a:r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 </a:t>
            </a: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нередко работает </a:t>
            </a:r>
            <a:r>
              <a:rPr lang="ru-RU" sz="2400" b="1">
                <a:solidFill>
                  <a:srgbClr val="FF0000"/>
                </a:solidFill>
                <a:latin typeface="Arial" charset="0"/>
                <a:cs typeface="Arial" charset="0"/>
              </a:rPr>
              <a:t>на повышение доступности </a:t>
            </a:r>
            <a:r>
              <a:rPr lang="ru-RU" sz="2400" b="1">
                <a:solidFill>
                  <a:srgbClr val="000066"/>
                </a:solidFill>
                <a:latin typeface="Arial" charset="0"/>
                <a:cs typeface="Arial" charset="0"/>
              </a:rPr>
              <a:t>наркотиков для молодежи</a:t>
            </a:r>
            <a:r>
              <a:rPr lang="ru-RU" sz="2000" b="1">
                <a:solidFill>
                  <a:srgbClr val="000066"/>
                </a:solidFill>
                <a:latin typeface="Arial" charset="0"/>
                <a:cs typeface="Arial" charset="0"/>
              </a:rPr>
              <a:t>…»                   </a:t>
            </a:r>
            <a:r>
              <a:rPr lang="ru-RU" i="1">
                <a:solidFill>
                  <a:srgbClr val="000066"/>
                </a:solidFill>
                <a:latin typeface="Arial" charset="0"/>
                <a:cs typeface="Arial" charset="0"/>
              </a:rPr>
              <a:t>В.П.Иванов, 2009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000" b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1600" i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endParaRPr lang="ru-RU" sz="1600" i="1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342900" indent="-342900" algn="r">
              <a:lnSpc>
                <a:spcPct val="90000"/>
              </a:lnSpc>
              <a:spcBef>
                <a:spcPct val="50000"/>
              </a:spcBef>
            </a:pPr>
            <a:r>
              <a:rPr lang="ru-RU" sz="1400">
                <a:solidFill>
                  <a:srgbClr val="000099"/>
                </a:solidFill>
                <a:latin typeface="Arial" charset="0"/>
                <a:cs typeface="Arial" charset="0"/>
              </a:rPr>
              <a:t>	              			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39750" y="333375"/>
            <a:ext cx="80645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ПРИМЕРЫ ИЗ ИСТОРИИ ПРОТИВОДЕЙСТВИЯ НАРКОУГРОЗЕ</a:t>
            </a:r>
          </a:p>
          <a:p>
            <a:endParaRPr lang="ru-RU" sz="2400" b="1" dirty="0" smtClean="0">
              <a:solidFill>
                <a:srgbClr val="000066"/>
              </a:solidFill>
            </a:endParaRPr>
          </a:p>
          <a:p>
            <a:r>
              <a:rPr lang="ru-RU" sz="2400" b="1" dirty="0" smtClean="0">
                <a:solidFill>
                  <a:srgbClr val="000066"/>
                </a:solidFill>
              </a:rPr>
              <a:t>В </a:t>
            </a:r>
            <a:r>
              <a:rPr lang="ru-RU" sz="2400" b="1" dirty="0">
                <a:solidFill>
                  <a:srgbClr val="000066"/>
                </a:solidFill>
              </a:rPr>
              <a:t>2003 г. </a:t>
            </a:r>
          </a:p>
          <a:p>
            <a:r>
              <a:rPr lang="ru-RU" sz="2400" b="1" dirty="0">
                <a:solidFill>
                  <a:srgbClr val="000066"/>
                </a:solidFill>
              </a:rPr>
              <a:t>Организована </a:t>
            </a:r>
            <a:r>
              <a:rPr lang="ru-RU" sz="2400" b="1" dirty="0">
                <a:solidFill>
                  <a:srgbClr val="FF0000"/>
                </a:solidFill>
              </a:rPr>
              <a:t>ФСКН</a:t>
            </a:r>
            <a:r>
              <a:rPr lang="ru-RU" sz="2400" b="1" dirty="0">
                <a:solidFill>
                  <a:srgbClr val="000066"/>
                </a:solidFill>
              </a:rPr>
              <a:t>, ужесточен контроль за медицинским применением психотропных препаратов.</a:t>
            </a:r>
          </a:p>
          <a:p>
            <a:endParaRPr lang="ru-RU" sz="2400" b="1" dirty="0">
              <a:solidFill>
                <a:srgbClr val="000066"/>
              </a:solidFill>
            </a:endParaRPr>
          </a:p>
          <a:p>
            <a:r>
              <a:rPr lang="ru-RU" sz="2400" b="1" dirty="0">
                <a:solidFill>
                  <a:srgbClr val="000066"/>
                </a:solidFill>
              </a:rPr>
              <a:t>Но 6 мая 2004 г. </a:t>
            </a:r>
          </a:p>
          <a:p>
            <a:r>
              <a:rPr lang="ru-RU" sz="2400" b="1" dirty="0">
                <a:solidFill>
                  <a:srgbClr val="000066"/>
                </a:solidFill>
              </a:rPr>
              <a:t>Постановлением Правительства РФ №231разрешено иметь при себе на законных основаниях </a:t>
            </a:r>
            <a:r>
              <a:rPr lang="ru-RU" sz="2400" b="1" dirty="0">
                <a:solidFill>
                  <a:srgbClr val="FF0000"/>
                </a:solidFill>
              </a:rPr>
              <a:t>0,9</a:t>
            </a:r>
            <a:r>
              <a:rPr lang="ru-RU" sz="2400" b="1" dirty="0">
                <a:solidFill>
                  <a:srgbClr val="000066"/>
                </a:solidFill>
              </a:rPr>
              <a:t> г героина.</a:t>
            </a:r>
          </a:p>
          <a:p>
            <a:endParaRPr lang="ru-RU" sz="2400" b="1" dirty="0">
              <a:solidFill>
                <a:srgbClr val="000066"/>
              </a:solidFill>
            </a:endParaRPr>
          </a:p>
          <a:p>
            <a:r>
              <a:rPr lang="ru-RU" sz="2400" b="1" dirty="0">
                <a:solidFill>
                  <a:srgbClr val="000066"/>
                </a:solidFill>
              </a:rPr>
              <a:t>В январе 2006 г.</a:t>
            </a:r>
          </a:p>
          <a:p>
            <a:r>
              <a:rPr lang="ru-RU" sz="2400" b="1" dirty="0">
                <a:solidFill>
                  <a:srgbClr val="000066"/>
                </a:solidFill>
              </a:rPr>
              <a:t>Разрешено легально иметь до </a:t>
            </a:r>
            <a:r>
              <a:rPr lang="ru-RU" sz="2400" b="1" dirty="0">
                <a:solidFill>
                  <a:srgbClr val="FF0000"/>
                </a:solidFill>
              </a:rPr>
              <a:t>10</a:t>
            </a:r>
            <a:r>
              <a:rPr lang="ru-RU" sz="2400" b="1" dirty="0">
                <a:solidFill>
                  <a:srgbClr val="000066"/>
                </a:solidFill>
              </a:rPr>
              <a:t> г наркотика.</a:t>
            </a:r>
          </a:p>
          <a:p>
            <a:r>
              <a:rPr lang="ru-RU" sz="2400" b="1" dirty="0">
                <a:solidFill>
                  <a:srgbClr val="000066"/>
                </a:solidFill>
              </a:rPr>
              <a:t>Уличная торговля стала легальной.</a:t>
            </a:r>
          </a:p>
          <a:p>
            <a:r>
              <a:rPr lang="ru-RU" sz="2400" b="1" dirty="0">
                <a:solidFill>
                  <a:srgbClr val="000066"/>
                </a:solidFill>
              </a:rPr>
              <a:t>Под давлением общественности легальная доза снижена до </a:t>
            </a:r>
            <a:r>
              <a:rPr lang="ru-RU" sz="2400" b="1" dirty="0">
                <a:solidFill>
                  <a:srgbClr val="FF0000"/>
                </a:solidFill>
              </a:rPr>
              <a:t>0,5</a:t>
            </a:r>
            <a:r>
              <a:rPr lang="ru-RU" sz="2400" b="1" dirty="0">
                <a:solidFill>
                  <a:srgbClr val="000066"/>
                </a:solidFill>
              </a:rPr>
              <a:t> г.</a:t>
            </a:r>
          </a:p>
          <a:p>
            <a:endParaRPr lang="ru-RU" sz="2400" b="1" dirty="0">
              <a:solidFill>
                <a:srgbClr val="000066"/>
              </a:solidFill>
            </a:endParaRPr>
          </a:p>
          <a:p>
            <a:endParaRPr lang="ru-RU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>Качество управления наркологической службой</a:t>
            </a:r>
            <a:endParaRPr lang="ru-RU" b="1" dirty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Созданная в 1975 г</a:t>
            </a:r>
            <a:r>
              <a:rPr lang="ru-RU" sz="2800" b="1" dirty="0" smtClean="0">
                <a:solidFill>
                  <a:srgbClr val="FF0000"/>
                </a:solidFill>
              </a:rPr>
              <a:t>. не соответствует </a:t>
            </a:r>
            <a:r>
              <a:rPr lang="ru-RU" sz="2800" b="1" dirty="0" smtClean="0">
                <a:solidFill>
                  <a:srgbClr val="002060"/>
                </a:solidFill>
              </a:rPr>
              <a:t>наркологической ситуации и новым формам оказания наркологической помощи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Недостаточная эффективность: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Годовые ремиссии – у 10,8% </a:t>
            </a:r>
            <a:r>
              <a:rPr lang="ru-RU" sz="2800" b="1" dirty="0" err="1" smtClean="0">
                <a:solidFill>
                  <a:srgbClr val="002060"/>
                </a:solidFill>
              </a:rPr>
              <a:t>алк</a:t>
            </a:r>
            <a:r>
              <a:rPr lang="ru-RU" sz="2800" b="1" dirty="0" smtClean="0">
                <a:solidFill>
                  <a:srgbClr val="002060"/>
                </a:solidFill>
              </a:rPr>
              <a:t>. и 8,1% </a:t>
            </a:r>
            <a:r>
              <a:rPr lang="ru-RU" sz="2800" b="1" dirty="0" err="1" smtClean="0">
                <a:solidFill>
                  <a:srgbClr val="002060"/>
                </a:solidFill>
              </a:rPr>
              <a:t>нарк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Повтор. </a:t>
            </a:r>
            <a:r>
              <a:rPr lang="ru-RU" sz="2800" b="1" dirty="0" err="1" smtClean="0">
                <a:solidFill>
                  <a:srgbClr val="002060"/>
                </a:solidFill>
              </a:rPr>
              <a:t>госпит</a:t>
            </a:r>
            <a:r>
              <a:rPr lang="ru-RU" sz="2800" b="1" dirty="0" smtClean="0">
                <a:solidFill>
                  <a:srgbClr val="002060"/>
                </a:solidFill>
              </a:rPr>
              <a:t>. в течение года - 30% зависимых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Высокая латентность наркологической патологии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Отсутствие адекватного учета </a:t>
            </a:r>
            <a:r>
              <a:rPr lang="ru-RU" sz="2800" b="1" dirty="0" err="1" smtClean="0">
                <a:solidFill>
                  <a:srgbClr val="002060"/>
                </a:solidFill>
              </a:rPr>
              <a:t>наркол</a:t>
            </a:r>
            <a:r>
              <a:rPr lang="ru-RU" sz="2800" b="1" dirty="0" smtClean="0">
                <a:solidFill>
                  <a:srgbClr val="002060"/>
                </a:solidFill>
              </a:rPr>
              <a:t>. больных</a:t>
            </a:r>
          </a:p>
          <a:p>
            <a:pPr>
              <a:buFontTx/>
              <a:buNone/>
            </a:pPr>
            <a:endParaRPr lang="ru-RU" sz="2000" i="1" dirty="0" smtClean="0">
              <a:solidFill>
                <a:srgbClr val="003300"/>
              </a:solidFill>
            </a:endParaRPr>
          </a:p>
          <a:p>
            <a:pPr>
              <a:buFontTx/>
              <a:buNone/>
            </a:pPr>
            <a:r>
              <a:rPr lang="ru-RU" sz="2000" i="1" dirty="0" smtClean="0">
                <a:solidFill>
                  <a:srgbClr val="003300"/>
                </a:solidFill>
              </a:rPr>
              <a:t>Проф. </a:t>
            </a:r>
            <a:r>
              <a:rPr lang="ru-RU" sz="2000" i="1" dirty="0" err="1" smtClean="0">
                <a:solidFill>
                  <a:srgbClr val="003300"/>
                </a:solidFill>
              </a:rPr>
              <a:t>Мос</a:t>
            </a:r>
            <a:r>
              <a:rPr lang="ru-RU" sz="2000" i="1" dirty="0" smtClean="0">
                <a:solidFill>
                  <a:srgbClr val="003300"/>
                </a:solidFill>
              </a:rPr>
              <a:t>. НИИ психиатрии МЗ РФ </a:t>
            </a:r>
            <a:r>
              <a:rPr lang="ru-RU" sz="2000" i="1" dirty="0" err="1" smtClean="0">
                <a:solidFill>
                  <a:srgbClr val="003300"/>
                </a:solidFill>
              </a:rPr>
              <a:t>Т.В.Клименко</a:t>
            </a:r>
            <a:r>
              <a:rPr lang="ru-RU" sz="2000" i="1" dirty="0" smtClean="0">
                <a:solidFill>
                  <a:srgbClr val="003300"/>
                </a:solidFill>
              </a:rPr>
              <a:t>  2012г</a:t>
            </a:r>
            <a:r>
              <a:rPr lang="ru-RU" sz="2000" dirty="0" smtClean="0"/>
              <a:t>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74638"/>
            <a:ext cx="8358246" cy="372586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Что нужно понять и сделать для улучшения качества управления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противодействием </a:t>
            </a:r>
            <a:r>
              <a:rPr lang="ru-RU" b="1" dirty="0" err="1" smtClean="0">
                <a:solidFill>
                  <a:srgbClr val="FF0000"/>
                </a:solidFill>
              </a:rPr>
              <a:t>наркоугрозе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Причины появления зависимостей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357188" y="1285875"/>
            <a:ext cx="8229600" cy="4530725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0066"/>
                </a:solidFill>
              </a:rPr>
              <a:t>Если реальная жизнь </a:t>
            </a:r>
            <a:r>
              <a:rPr lang="ru-RU" sz="2800" dirty="0" smtClean="0">
                <a:solidFill>
                  <a:srgbClr val="000066"/>
                </a:solidFill>
              </a:rPr>
              <a:t>-</a:t>
            </a:r>
          </a:p>
          <a:p>
            <a:r>
              <a:rPr lang="ru-RU" sz="2800" b="1" dirty="0" smtClean="0">
                <a:solidFill>
                  <a:srgbClr val="000066"/>
                </a:solidFill>
              </a:rPr>
              <a:t>не соответствует ожиданиям человека, </a:t>
            </a:r>
          </a:p>
          <a:p>
            <a:r>
              <a:rPr lang="ru-RU" sz="2800" b="1" dirty="0" smtClean="0">
                <a:solidFill>
                  <a:srgbClr val="000066"/>
                </a:solidFill>
              </a:rPr>
              <a:t>не удовлетворяет его актуальных потребностей </a:t>
            </a:r>
          </a:p>
          <a:p>
            <a:r>
              <a:rPr lang="ru-RU" sz="2800" b="1" dirty="0" smtClean="0">
                <a:solidFill>
                  <a:srgbClr val="000066"/>
                </a:solidFill>
              </a:rPr>
              <a:t>создает угрозу безопасности и значимым интересам</a:t>
            </a:r>
            <a:r>
              <a:rPr lang="ru-RU" sz="2800" dirty="0" smtClean="0">
                <a:solidFill>
                  <a:srgbClr val="000066"/>
                </a:solidFill>
              </a:rPr>
              <a:t>, </a:t>
            </a:r>
          </a:p>
          <a:p>
            <a:pPr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0066"/>
                </a:solidFill>
              </a:rPr>
              <a:t> То возникают</a:t>
            </a:r>
            <a:r>
              <a:rPr lang="ru-RU" sz="2800" dirty="0" smtClean="0">
                <a:solidFill>
                  <a:srgbClr val="000066"/>
                </a:solidFill>
              </a:rPr>
              <a:t>: </a:t>
            </a:r>
          </a:p>
          <a:p>
            <a:pPr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Стресс, Тревога, Страх, </a:t>
            </a:r>
            <a:r>
              <a:rPr lang="ru-RU" sz="2800" b="1" dirty="0" err="1" smtClean="0">
                <a:solidFill>
                  <a:srgbClr val="000066"/>
                </a:solidFill>
              </a:rPr>
              <a:t>Дезадаптация</a:t>
            </a:r>
            <a:r>
              <a:rPr lang="ru-RU" sz="2800" b="1" dirty="0" smtClean="0">
                <a:solidFill>
                  <a:srgbClr val="000066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и поиск стратегии адаптации</a:t>
            </a:r>
            <a:r>
              <a:rPr lang="ru-RU" sz="2800" b="1" dirty="0" smtClean="0">
                <a:solidFill>
                  <a:srgbClr val="000066"/>
                </a:solidFill>
              </a:rPr>
              <a:t>, </a:t>
            </a:r>
            <a:r>
              <a:rPr lang="ru-RU" sz="2000" b="1" dirty="0" smtClean="0">
                <a:solidFill>
                  <a:srgbClr val="000066"/>
                </a:solidFill>
              </a:rPr>
              <a:t>в том числе бегства в опьянение, болезнь, работу, религию, спорт,  контакты или одиночество, фантазии. ВО ВЛАСТЬ</a:t>
            </a:r>
            <a:endParaRPr lang="ru-RU" sz="2800" b="1" dirty="0" smtClean="0">
              <a:solidFill>
                <a:srgbClr val="000066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14313" y="2786063"/>
            <a:ext cx="8686800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</a:rPr>
              <a:t>	</a:t>
            </a:r>
          </a:p>
          <a:p>
            <a:pPr algn="ctr"/>
            <a:r>
              <a:rPr lang="ru-RU" sz="2800" b="1">
                <a:solidFill>
                  <a:srgbClr val="000000"/>
                </a:solidFill>
                <a:latin typeface="Arial" charset="0"/>
                <a:cs typeface="Arial" charset="0"/>
              </a:rPr>
              <a:t>По статистике, 86% студентов, после окончания вуза, приступят не к работе, а отправятся в поликлиники лечить самые разнообразные недуги. </a:t>
            </a:r>
          </a:p>
          <a:p>
            <a:pPr algn="ctr"/>
            <a:endParaRPr lang="ru-RU" sz="2400" b="1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800" b="1">
                <a:latin typeface="Arial" charset="0"/>
                <a:cs typeface="Arial" charset="0"/>
              </a:rPr>
              <a:t>	</a:t>
            </a:r>
            <a:r>
              <a:rPr lang="ru-RU" sz="2800" b="1">
                <a:solidFill>
                  <a:srgbClr val="FF0000"/>
                </a:solidFill>
                <a:latin typeface="Arial" charset="0"/>
                <a:cs typeface="Arial" charset="0"/>
              </a:rPr>
              <a:t>По данным ВОЗ насчитывается 70 видов "студенческих заболеваний". </a:t>
            </a:r>
          </a:p>
          <a:p>
            <a:endParaRPr lang="ru-RU"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42875" y="152400"/>
            <a:ext cx="9001125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	Около 90% первокурсников отмечают затруднения в учебной деятельности (ухудшение памяти, тревожность, фобии).</a:t>
            </a:r>
          </a:p>
          <a:p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 </a:t>
            </a:r>
            <a:r>
              <a:rPr lang="ru-RU" sz="2800">
                <a:solidFill>
                  <a:srgbClr val="000066"/>
                </a:solidFill>
                <a:latin typeface="Arial" charset="0"/>
                <a:cs typeface="Arial" charset="0"/>
              </a:rPr>
              <a:t>                                                                     </a:t>
            </a:r>
          </a:p>
          <a:p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	Особая проблема алкоголизм, наркомания, </a:t>
            </a:r>
          </a:p>
          <a:p>
            <a:r>
              <a:rPr lang="ru-RU" sz="2800" b="1">
                <a:solidFill>
                  <a:srgbClr val="000066"/>
                </a:solidFill>
                <a:latin typeface="Arial" charset="0"/>
                <a:cs typeface="Arial" charset="0"/>
              </a:rPr>
              <a:t>токсикомания, курение, туберкулез, суициды.</a:t>
            </a:r>
          </a:p>
          <a:p>
            <a:pPr eaLnBrk="0" hangingPunct="0"/>
            <a:endParaRPr lang="ru-RU" sz="2800">
              <a:solidFill>
                <a:srgbClr val="000066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539750" y="1052513"/>
            <a:ext cx="813593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000066"/>
                </a:solidFill>
              </a:rPr>
              <a:t>Надо осознать, что наркотики, алкоголь, табак,</a:t>
            </a:r>
          </a:p>
          <a:p>
            <a:pPr algn="ctr"/>
            <a:r>
              <a:rPr lang="ru-RU" sz="3600" b="1" dirty="0">
                <a:solidFill>
                  <a:srgbClr val="000066"/>
                </a:solidFill>
              </a:rPr>
              <a:t> игры, власть, богатство,  </a:t>
            </a:r>
          </a:p>
          <a:p>
            <a:pPr algn="ctr"/>
            <a:r>
              <a:rPr lang="ru-RU" sz="3600" b="1" dirty="0">
                <a:solidFill>
                  <a:srgbClr val="000066"/>
                </a:solidFill>
              </a:rPr>
              <a:t>не самоцель, а 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инструменты </a:t>
            </a:r>
          </a:p>
          <a:p>
            <a:pPr algn="ctr"/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для перехода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из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не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приятной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реальности в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приятную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не</a:t>
            </a:r>
            <a:r>
              <a:rPr lang="ru-RU" sz="3600" b="1" dirty="0" smtClean="0">
                <a:solidFill>
                  <a:srgbClr val="000066"/>
                </a:solidFill>
                <a:latin typeface="Arial Black" pitchFamily="34" charset="0"/>
              </a:rPr>
              <a:t>реальность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Бороться нужно не с инструментами</a:t>
            </a:r>
            <a:endParaRPr lang="ru-RU" sz="3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Самый логичный подход к профилактике зависимостей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829196"/>
          </a:xfrm>
        </p:spPr>
        <p:txBody>
          <a:bodyPr>
            <a:normAutofit fontScale="85000" lnSpcReduction="20000"/>
          </a:bodyPr>
          <a:lstStyle/>
          <a:p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Молодежи нужно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вернуть смысл жизни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 открыть доступ к знаниям, творчеству, гармоничному развитию, возможности честным трудом заработать на квартиру и семью, сделать возможным получение</a:t>
            </a:r>
            <a:r>
              <a:rPr lang="ru-RU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удовольствий от полноценной, здоровой жизни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</a:t>
            </a:r>
            <a:b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Надо </a:t>
            </a:r>
            <a:r>
              <a:rPr lang="ru-RU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выиграть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 наркобизнеса конкуренцию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за людей.</a:t>
            </a:r>
            <a:b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Для реализации этой стратегии нужно </a:t>
            </a:r>
            <a:r>
              <a:rPr lang="ru-RU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корригировать вектор</a:t>
            </a:r>
            <a:r>
              <a:rPr lang="ru-RU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государственных социально-экономических и политических реформ…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4467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000066"/>
                </a:solidFill>
              </a:rPr>
              <a:t>	</a:t>
            </a:r>
            <a:r>
              <a:rPr lang="ru-RU" b="1" dirty="0" smtClean="0">
                <a:solidFill>
                  <a:srgbClr val="FF0000"/>
                </a:solidFill>
              </a:rPr>
              <a:t>Дж. Сорос:</a:t>
            </a:r>
            <a:r>
              <a:rPr lang="ru-RU" b="1" dirty="0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b="1" dirty="0" smtClean="0">
                <a:solidFill>
                  <a:srgbClr val="000066"/>
                </a:solidFill>
              </a:rPr>
              <a:t>«</a:t>
            </a:r>
            <a:r>
              <a:rPr lang="ru-RU" b="1" dirty="0" smtClean="0">
                <a:solidFill>
                  <a:srgbClr val="FF0000"/>
                </a:solidFill>
              </a:rPr>
              <a:t>денежные ценности узурпировали </a:t>
            </a:r>
            <a:r>
              <a:rPr lang="ru-RU" b="1" dirty="0" smtClean="0">
                <a:solidFill>
                  <a:srgbClr val="000066"/>
                </a:solidFill>
              </a:rPr>
              <a:t>роль подлинных ценностей, а рынки стали господствовать в тех сферах жизни, где им </a:t>
            </a:r>
            <a:r>
              <a:rPr lang="ru-RU" b="1" dirty="0" smtClean="0">
                <a:solidFill>
                  <a:srgbClr val="FF0000"/>
                </a:solidFill>
              </a:rPr>
              <a:t>не должно быть места</a:t>
            </a:r>
            <a:r>
              <a:rPr lang="ru-RU" b="1" dirty="0" smtClean="0">
                <a:solidFill>
                  <a:srgbClr val="000066"/>
                </a:solidFill>
              </a:rPr>
              <a:t>, в частности в </a:t>
            </a:r>
            <a:r>
              <a:rPr lang="ru-RU" b="1" dirty="0" smtClean="0">
                <a:solidFill>
                  <a:srgbClr val="FF0000"/>
                </a:solidFill>
              </a:rPr>
              <a:t>образовании, медицине и науке</a:t>
            </a:r>
            <a:r>
              <a:rPr lang="ru-RU" b="1" dirty="0" smtClean="0">
                <a:solidFill>
                  <a:srgbClr val="000066"/>
                </a:solidFill>
              </a:rPr>
              <a:t>»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286861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Гражданский запрос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  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-142908" y="2285992"/>
            <a:ext cx="9286909" cy="212090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противодействие </a:t>
            </a:r>
            <a:r>
              <a:rPr lang="ru-RU" sz="4800" b="1" dirty="0" err="1" smtClean="0">
                <a:solidFill>
                  <a:srgbClr val="FF0000"/>
                </a:solidFill>
              </a:rPr>
              <a:t>наркоугрозе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428596" y="0"/>
            <a:ext cx="8464579" cy="6643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endParaRPr lang="ru-RU" sz="30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Главная стратегия: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Президент </a:t>
            </a: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РФ Д.А.Медведев 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Указом от 9 июня 2010 г. №690 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утвердил 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Стратегию государственной </a:t>
            </a:r>
            <a:r>
              <a:rPr lang="ru-RU" sz="3000" b="1" kern="0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антинаркотической</a:t>
            </a: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политики РФ до 2020 г. </a:t>
            </a:r>
            <a:b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Ее принципиально важным положением является</a:t>
            </a:r>
            <a:r>
              <a:rPr lang="ru-RU" sz="3000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призыв к «объединению </a:t>
            </a: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ресурсов</a:t>
            </a:r>
            <a:r>
              <a:rPr lang="ru-RU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государства </a:t>
            </a: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и возможностей</a:t>
            </a:r>
            <a:r>
              <a:rPr lang="ru-RU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гражданского общества, </a:t>
            </a: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которое имеет, может быть, даже </a:t>
            </a:r>
            <a:r>
              <a:rPr lang="ru-RU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лучшие шансы</a:t>
            </a: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, 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чем государство справиться с этой ситуацией». </a:t>
            </a:r>
            <a: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ru-RU" sz="30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ru-RU" sz="3000" b="1" kern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29697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/>
              <a:t>Ресурсы, которые  нужно  объединить</a:t>
            </a:r>
            <a:br>
              <a:rPr lang="ru-RU" sz="3600" b="1" dirty="0" smtClean="0"/>
            </a:br>
            <a:r>
              <a:rPr lang="ru-RU" sz="3600" b="1" dirty="0" smtClean="0"/>
              <a:t>для преодоления </a:t>
            </a:r>
            <a:r>
              <a:rPr lang="ru-RU" sz="3600" b="1" dirty="0" err="1" smtClean="0"/>
              <a:t>наркоугрозы</a:t>
            </a:r>
            <a:r>
              <a:rPr lang="ru-RU" sz="3600" b="1" dirty="0" smtClean="0"/>
              <a:t> и других вариантов бегства от реальности</a:t>
            </a:r>
            <a:endParaRPr lang="ru-RU" sz="3600" b="1" dirty="0"/>
          </a:p>
        </p:txBody>
      </p:sp>
      <p:sp>
        <p:nvSpPr>
          <p:cNvPr id="49155" name="Текст 3"/>
          <p:cNvSpPr>
            <a:spLocks noGrp="1"/>
          </p:cNvSpPr>
          <p:nvPr>
            <p:ph type="body" idx="1"/>
          </p:nvPr>
        </p:nvSpPr>
        <p:spPr>
          <a:xfrm>
            <a:off x="428625" y="1500188"/>
            <a:ext cx="4040188" cy="711200"/>
          </a:xfrm>
        </p:spPr>
        <p:txBody>
          <a:bodyPr/>
          <a:lstStyle/>
          <a:p>
            <a:r>
              <a:rPr lang="ru-RU" sz="3200" smtClean="0">
                <a:solidFill>
                  <a:srgbClr val="FF0000"/>
                </a:solidFill>
              </a:rPr>
              <a:t>Государство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00063" y="2214555"/>
            <a:ext cx="3857623" cy="2286016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accent6">
                    <a:lumMod val="25000"/>
                  </a:schemeClr>
                </a:solidFill>
              </a:rPr>
              <a:t>Административные</a:t>
            </a:r>
          </a:p>
          <a:p>
            <a:pPr>
              <a:defRPr/>
            </a:pPr>
            <a:r>
              <a:rPr lang="ru-RU" sz="2800" b="1" dirty="0" smtClean="0">
                <a:solidFill>
                  <a:schemeClr val="accent6">
                    <a:lumMod val="25000"/>
                  </a:schemeClr>
                </a:solidFill>
              </a:rPr>
              <a:t>Финансовые</a:t>
            </a:r>
          </a:p>
          <a:p>
            <a:pPr>
              <a:defRPr/>
            </a:pPr>
            <a:r>
              <a:rPr lang="ru-RU" sz="2800" b="1" dirty="0" smtClean="0">
                <a:solidFill>
                  <a:schemeClr val="accent6">
                    <a:lumMod val="25000"/>
                  </a:schemeClr>
                </a:solidFill>
              </a:rPr>
              <a:t>Информационные</a:t>
            </a:r>
          </a:p>
          <a:p>
            <a:pPr>
              <a:defRPr/>
            </a:pPr>
            <a:r>
              <a:rPr lang="ru-RU" sz="2800" b="1" dirty="0" smtClean="0">
                <a:solidFill>
                  <a:schemeClr val="accent6">
                    <a:lumMod val="25000"/>
                  </a:schemeClr>
                </a:solidFill>
              </a:rPr>
              <a:t>Кадровые</a:t>
            </a:r>
            <a:endParaRPr lang="ru-RU" sz="2800" b="1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49157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428750"/>
            <a:ext cx="4041775" cy="6397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Гражданское общество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14810" y="2214554"/>
            <a:ext cx="4357718" cy="3143272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3000" b="1" dirty="0" smtClean="0">
                <a:solidFill>
                  <a:schemeClr val="accent5">
                    <a:lumMod val="10000"/>
                  </a:schemeClr>
                </a:solidFill>
              </a:rPr>
              <a:t>Профессионализм</a:t>
            </a:r>
          </a:p>
          <a:p>
            <a:pPr>
              <a:defRPr/>
            </a:pPr>
            <a:r>
              <a:rPr lang="ru-RU" sz="3000" b="1" dirty="0" smtClean="0">
                <a:solidFill>
                  <a:schemeClr val="accent5">
                    <a:lumMod val="10000"/>
                  </a:schemeClr>
                </a:solidFill>
              </a:rPr>
              <a:t>Ответственность</a:t>
            </a:r>
          </a:p>
          <a:p>
            <a:pPr>
              <a:defRPr/>
            </a:pPr>
            <a:r>
              <a:rPr lang="ru-RU" sz="3000" b="1" dirty="0" smtClean="0">
                <a:solidFill>
                  <a:schemeClr val="accent5">
                    <a:lumMod val="10000"/>
                  </a:schemeClr>
                </a:solidFill>
              </a:rPr>
              <a:t>Совесть</a:t>
            </a:r>
          </a:p>
          <a:p>
            <a:pPr>
              <a:defRPr/>
            </a:pPr>
            <a:r>
              <a:rPr lang="ru-RU" sz="3000" b="1" dirty="0" smtClean="0">
                <a:solidFill>
                  <a:schemeClr val="accent5">
                    <a:lumMod val="10000"/>
                  </a:schemeClr>
                </a:solidFill>
              </a:rPr>
              <a:t>Интеллект </a:t>
            </a:r>
          </a:p>
          <a:p>
            <a:pPr>
              <a:defRPr/>
            </a:pPr>
            <a:r>
              <a:rPr lang="ru-RU" sz="3000" b="1" dirty="0" smtClean="0">
                <a:solidFill>
                  <a:schemeClr val="accent5">
                    <a:lumMod val="10000"/>
                  </a:schemeClr>
                </a:solidFill>
              </a:rPr>
              <a:t>Воля</a:t>
            </a:r>
          </a:p>
          <a:p>
            <a:pPr>
              <a:defRPr/>
            </a:pPr>
            <a:r>
              <a:rPr lang="ru-RU" sz="3000" b="1" dirty="0" smtClean="0">
                <a:solidFill>
                  <a:schemeClr val="accent5">
                    <a:lumMod val="10000"/>
                  </a:schemeClr>
                </a:solidFill>
              </a:rPr>
              <a:t>Свобода </a:t>
            </a: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от</a:t>
            </a: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давления</a:t>
            </a:r>
          </a:p>
          <a:p>
            <a:pPr>
              <a:buFontTx/>
              <a:buNone/>
              <a:defRPr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политиков, коррупции </a:t>
            </a:r>
          </a:p>
          <a:p>
            <a:pPr>
              <a:buFontTx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            Эти шансы лучше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Стратегии отражения </a:t>
            </a:r>
            <a:r>
              <a:rPr lang="ru-RU" b="1" dirty="0" err="1" smtClean="0">
                <a:solidFill>
                  <a:srgbClr val="FF0000"/>
                </a:solidFill>
              </a:rPr>
              <a:t>наркоугрозы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и других вариантов саморазрушения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428736"/>
            <a:ext cx="4040188" cy="74613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          Государство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Обеспечить </a:t>
            </a:r>
            <a:r>
              <a:rPr lang="ru-RU" sz="2800" b="1" dirty="0" smtClean="0">
                <a:solidFill>
                  <a:srgbClr val="FF0000"/>
                </a:solidFill>
              </a:rPr>
              <a:t>контроль</a:t>
            </a:r>
            <a:r>
              <a:rPr lang="ru-RU" sz="2800" b="1" dirty="0" smtClean="0"/>
              <a:t> над потреблением ПАВ, т.е. над бегством от реальности, от замаскированного суицида</a:t>
            </a:r>
          </a:p>
          <a:p>
            <a:pPr>
              <a:buNone/>
            </a:pPr>
            <a:endParaRPr lang="ru-RU" sz="2800" b="1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Гражданское общество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786314" y="2174875"/>
            <a:ext cx="4000528" cy="3182951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smtClean="0"/>
              <a:t>Воспитание </a:t>
            </a:r>
            <a:r>
              <a:rPr lang="ru-RU" sz="2800" b="1" dirty="0" smtClean="0">
                <a:solidFill>
                  <a:srgbClr val="FF0000"/>
                </a:solidFill>
              </a:rPr>
              <a:t>трезвости </a:t>
            </a:r>
            <a:r>
              <a:rPr lang="ru-RU" sz="2800" b="1" dirty="0" smtClean="0"/>
              <a:t>восстановление </a:t>
            </a:r>
            <a:r>
              <a:rPr lang="ru-RU" sz="2800" b="1" dirty="0" err="1" smtClean="0"/>
              <a:t>со-знания</a:t>
            </a:r>
            <a:r>
              <a:rPr lang="ru-RU" sz="2800" b="1" dirty="0" smtClean="0"/>
              <a:t> 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Добровольный  отказ  </a:t>
            </a:r>
            <a:r>
              <a:rPr lang="ru-RU" sz="2800" b="1" dirty="0" smtClean="0"/>
              <a:t>от всех форм бегства от реальности, ее понимание и исправление</a:t>
            </a:r>
            <a:endParaRPr lang="ru-RU" sz="2800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1472" y="3357562"/>
            <a:ext cx="7923241" cy="241141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Отражение </a:t>
            </a:r>
            <a:r>
              <a:rPr lang="ru-RU" dirty="0" err="1" smtClean="0">
                <a:solidFill>
                  <a:srgbClr val="FF0000"/>
                </a:solidFill>
              </a:rPr>
              <a:t>наркоугрозы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571472" y="1071547"/>
            <a:ext cx="7923241" cy="2071701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Информационный запрос на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58312" cy="12747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Роль информационно-психологических воздействий в эпидемии зависимостей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Наркотики, никотин, алкоголь являются  всего лишь веществами.</a:t>
            </a:r>
          </a:p>
          <a:p>
            <a:r>
              <a:rPr lang="ru-RU" b="1" dirty="0" smtClean="0"/>
              <a:t>У них нет ног, рук, языка, крыльев. Они сами не могут попасть в потребителя – залететь ему в рот или попасть в вену.</a:t>
            </a:r>
          </a:p>
          <a:p>
            <a:r>
              <a:rPr lang="ru-RU" b="1" dirty="0" smtClean="0"/>
              <a:t>Они не переносятся комарами, мухами или воздушно-капельным путем.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Между </a:t>
            </a:r>
            <a:r>
              <a:rPr lang="ru-RU" b="1" dirty="0" err="1" smtClean="0">
                <a:solidFill>
                  <a:srgbClr val="FF0000"/>
                </a:solidFill>
              </a:rPr>
              <a:t>психоактивными</a:t>
            </a:r>
            <a:r>
              <a:rPr lang="ru-RU" b="1" dirty="0" smtClean="0">
                <a:solidFill>
                  <a:srgbClr val="FF0000"/>
                </a:solidFill>
              </a:rPr>
              <a:t> веществами и потребителями работает гигантская информационно-психологическая индустрия </a:t>
            </a:r>
            <a:r>
              <a:rPr lang="ru-RU" b="1" dirty="0" smtClean="0"/>
              <a:t>создания мотивации на потребление  ПАВ</a:t>
            </a:r>
            <a:endParaRPr lang="ru-RU" b="1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Iceber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962400" y="228600"/>
            <a:ext cx="449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здравоохранение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410200" y="762000"/>
            <a:ext cx="350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образование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781800" y="1295400"/>
            <a:ext cx="2362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ФСКН РФ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362200" y="1752600"/>
            <a:ext cx="13716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>
                <a:solidFill>
                  <a:srgbClr val="FF0000"/>
                </a:solidFill>
              </a:rPr>
              <a:t>СМИ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5334000" y="2514600"/>
            <a:ext cx="251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реклама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2286000" y="3886200"/>
            <a:ext cx="2590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коррупция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2514600" y="4648200"/>
            <a:ext cx="510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рыночные отношения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1828800" y="3200400"/>
            <a:ext cx="281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наркомафия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895600" y="5334000"/>
            <a:ext cx="396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деидеологизация</a:t>
            </a: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1676400" y="2590800"/>
            <a:ext cx="297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шоубизнес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4419600" y="1981200"/>
            <a:ext cx="4495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Расщепление со-знания</a:t>
            </a:r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>
            <a:off x="3733800" y="2209800"/>
            <a:ext cx="685800" cy="0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4800600" y="327660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00"/>
                </a:solidFill>
              </a:rPr>
              <a:t>несовершенство законов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верх 1"/>
          <p:cNvSpPr/>
          <p:nvPr/>
        </p:nvSpPr>
        <p:spPr>
          <a:xfrm>
            <a:off x="3714750" y="3571875"/>
            <a:ext cx="1571625" cy="300037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357688" y="214313"/>
            <a:ext cx="1500187" cy="3286125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214688"/>
            <a:ext cx="256222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1401763"/>
            <a:ext cx="2349500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714375" y="5500688"/>
            <a:ext cx="3357563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bIns="36000">
            <a:spAutoFit/>
          </a:bodyPr>
          <a:lstStyle/>
          <a:p>
            <a:pPr algn="r"/>
            <a:r>
              <a:rPr lang="ru-RU" sz="3600" b="1">
                <a:solidFill>
                  <a:srgbClr val="C00000"/>
                </a:solidFill>
                <a:latin typeface="Arial" charset="0"/>
                <a:cs typeface="Arial" charset="0"/>
              </a:rPr>
              <a:t>Образование</a:t>
            </a: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5643563" y="571500"/>
            <a:ext cx="2571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tx2"/>
                </a:solidFill>
                <a:latin typeface="Arial" charset="0"/>
                <a:cs typeface="Arial" charset="0"/>
              </a:rPr>
              <a:t>Здоровье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8106124" cy="6383062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Начинаются зависимости </a:t>
            </a:r>
            <a:r>
              <a:rPr lang="ru-RU" sz="3600" dirty="0" smtClean="0">
                <a:solidFill>
                  <a:srgbClr val="FF0000"/>
                </a:solidFill>
              </a:rPr>
              <a:t>не в теле а в «голове» – </a:t>
            </a:r>
            <a:r>
              <a:rPr lang="ru-RU" sz="3600" b="1" dirty="0" smtClean="0">
                <a:solidFill>
                  <a:srgbClr val="FF0000"/>
                </a:solidFill>
              </a:rPr>
              <a:t>с потери </a:t>
            </a:r>
            <a:r>
              <a:rPr lang="ru-RU" sz="3600" b="1" dirty="0" err="1" smtClean="0">
                <a:solidFill>
                  <a:srgbClr val="FF0000"/>
                </a:solidFill>
              </a:rPr>
              <a:t>со-знания</a:t>
            </a:r>
            <a:r>
              <a:rPr lang="ru-RU" sz="3600" dirty="0" smtClean="0">
                <a:solidFill>
                  <a:srgbClr val="FF0000"/>
                </a:solidFill>
              </a:rPr>
              <a:t>,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dirty="0" smtClean="0"/>
              <a:t> т.е. с разобщения между знаниями и поведением. Управляемый хаос– главная угроза нашей эпохи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Расщепление психики первично, соматические и поведенческие последствия вторичны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/>
              <a:t>Противодействие зависимостям нужно перенести из пространства соматического здоровья в пространство психического и духовного здоровья и нормализации</a:t>
            </a:r>
            <a:br>
              <a:rPr lang="ru-RU" sz="3600" b="1" dirty="0" smtClean="0"/>
            </a:br>
            <a:r>
              <a:rPr lang="ru-RU" sz="3600" b="1" dirty="0" smtClean="0"/>
              <a:t>политической ситуации.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28794" y="6858000"/>
            <a:ext cx="6272234" cy="82870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083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Этапы и технологии информационно-психологической войны -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уроки истории, которые нужно усвоить и исправить ошибки.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Этого не сделано до сих пор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357166"/>
          <a:ext cx="8143932" cy="5929354"/>
        </p:xfrm>
        <a:graphic>
          <a:graphicData uri="http://schemas.openxmlformats.org/drawingml/2006/table">
            <a:tbl>
              <a:tblPr/>
              <a:tblGrid>
                <a:gridCol w="1785943"/>
                <a:gridCol w="3071822"/>
                <a:gridCol w="3286167"/>
              </a:tblGrid>
              <a:tr h="5346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Этапы</a:t>
                      </a: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Технологии</a:t>
                      </a: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Результаты</a:t>
                      </a: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6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60-е годы 20 века – этап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разруше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ния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души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Появление моды на зарубежную эстрадную музыку.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Молодежь</a:t>
                      </a:r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стала слушать и петь песни, слов которых она не понимала.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Появилась мода на дискотеки с иностранными танцами – твист, чарльстон, </a:t>
                      </a:r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рок-н-ролл </a:t>
                      </a: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др. </a:t>
                      </a:r>
                      <a:endParaRPr lang="ru-RU" sz="2000" b="1" dirty="0" smtClean="0">
                        <a:solidFill>
                          <a:srgbClr val="000066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Началось создание управляемого хаоса</a:t>
                      </a:r>
                      <a:endParaRPr lang="ru-RU" sz="2000" b="1" dirty="0">
                        <a:solidFill>
                          <a:srgbClr val="000066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Началось разобщение между эмоциями и мотивациями (правополушарными функциями) и речью, мышлением, интеллектом (</a:t>
                      </a:r>
                      <a:r>
                        <a:rPr lang="ru-RU" sz="2000" b="1" dirty="0" err="1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левополушарными</a:t>
                      </a: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функциями).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Разрушение  национальных </a:t>
                      </a:r>
                      <a:r>
                        <a:rPr lang="ru-RU" sz="2000" b="1" dirty="0" err="1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эмоционально-моторно-поведенческих</a:t>
                      </a:r>
                      <a:r>
                        <a:rPr lang="ru-RU" sz="20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конструкций  </a:t>
                      </a: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3" y="642918"/>
          <a:ext cx="8358248" cy="5857916"/>
        </p:xfrm>
        <a:graphic>
          <a:graphicData uri="http://schemas.openxmlformats.org/drawingml/2006/table">
            <a:tbl>
              <a:tblPr/>
              <a:tblGrid>
                <a:gridCol w="1801346"/>
                <a:gridCol w="3098316"/>
                <a:gridCol w="3458586"/>
              </a:tblGrid>
              <a:tr h="58579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70-е годы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этап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разрушения тела</a:t>
                      </a:r>
                      <a:endParaRPr lang="ru-RU" sz="28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Появление жвачек, бульонных кубиков, синтетических шипучих напитков, иностранных ненатуральных продуктов</a:t>
                      </a: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Разъединение жевания от питания, химического состава продуктов от потребностей организма</a:t>
                      </a:r>
                    </a:p>
                  </a:txBody>
                  <a:tcPr marL="67050" marR="67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48" y="428604"/>
          <a:ext cx="8215336" cy="5500726"/>
        </p:xfrm>
        <a:graphic>
          <a:graphicData uri="http://schemas.openxmlformats.org/drawingml/2006/table">
            <a:tbl>
              <a:tblPr/>
              <a:tblGrid>
                <a:gridCol w="1317578"/>
                <a:gridCol w="3819690"/>
                <a:gridCol w="3078068"/>
              </a:tblGrid>
              <a:tr h="1040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Этапы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Технологии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Результаты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0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80-е годы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этап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разрушения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семьи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коллектива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Усиление эгоизма индивидуализма, </a:t>
                      </a:r>
                      <a:r>
                        <a:rPr lang="ru-RU" sz="2800" b="1" dirty="0" err="1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потребительства</a:t>
                      </a: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вещизма, сексуального просвещения, либерализация в сферах морали и культуры.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Ослабление связей между членами семьи и коллектива. Рост разводов. Отрыв номенклатуры от народа 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1214422"/>
          <a:ext cx="8501121" cy="4206240"/>
        </p:xfrm>
        <a:graphic>
          <a:graphicData uri="http://schemas.openxmlformats.org/drawingml/2006/table">
            <a:tbl>
              <a:tblPr/>
              <a:tblGrid>
                <a:gridCol w="1363412"/>
                <a:gridCol w="3952565"/>
                <a:gridCol w="3185144"/>
              </a:tblGrid>
              <a:tr h="4143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90-е годы –этап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разрушения страны СССР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Смена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социалистичес-ких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ценностей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капитали-стическими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Начало реформ,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прива-тизация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приоритет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рыночных отношений,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либеральной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демокра-тии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нарастание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кор-рупции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криминальная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революция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Разобщение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наро-дов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СССР</a:t>
                      </a:r>
                      <a:r>
                        <a:rPr lang="ru-RU" sz="2400" b="1" baseline="0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Расслоение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обще-ства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на богатых и бедных.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Рост алкоголизма, наркомании, числа ВИЧ-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инфицирован-ных</a:t>
                      </a:r>
                      <a:endParaRPr lang="ru-RU" sz="2400" b="1" dirty="0">
                        <a:solidFill>
                          <a:srgbClr val="000066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428604"/>
          <a:ext cx="8715436" cy="6309360"/>
        </p:xfrm>
        <a:graphic>
          <a:graphicData uri="http://schemas.openxmlformats.org/drawingml/2006/table">
            <a:tbl>
              <a:tblPr/>
              <a:tblGrid>
                <a:gridCol w="1608860"/>
                <a:gridCol w="3935325"/>
                <a:gridCol w="3171251"/>
              </a:tblGrid>
              <a:tr h="55007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Начало 21 века – этап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разруше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ния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России</a:t>
                      </a:r>
                      <a:endParaRPr lang="ru-RU" sz="240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Продолжение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антина-родных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реформ в социальной сфере –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введение платного образования и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медици-нского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обслуживания.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Руссофобия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шантаж русским фашизмом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Распродажа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националь-ных</a:t>
                      </a:r>
                      <a:r>
                        <a:rPr lang="ru-RU" sz="2400" b="1" baseline="0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природных богатств</a:t>
                      </a:r>
                      <a:r>
                        <a:rPr lang="ru-RU" sz="2400" b="1" baseline="0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вывоз капитала.  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Имущественное расслоение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обще-ства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Разобщение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власти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народа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Отлучение 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природных </a:t>
                      </a:r>
                      <a:r>
                        <a:rPr lang="ru-RU" sz="2400" b="1" dirty="0" err="1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бо-гатств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от средств </a:t>
                      </a: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производства,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национальной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культуры, </a:t>
                      </a:r>
                      <a:endParaRPr lang="ru-RU" sz="2400" b="1" dirty="0" smtClean="0">
                        <a:solidFill>
                          <a:srgbClr val="000066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</a:t>
                      </a:r>
                      <a:r>
                        <a:rPr lang="ru-RU" sz="2400" b="1" dirty="0">
                          <a:solidFill>
                            <a:srgbClr val="000066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образования и здравоохранения, от условий для жизни  </a:t>
                      </a:r>
                    </a:p>
                  </a:txBody>
                  <a:tcPr marL="65713" marR="657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5" y="214290"/>
            <a:ext cx="8358246" cy="71438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Информационно-психологическая и политическая неопределенность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29" cy="507209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«Не дай Бог жить в эпоху перемен»…</a:t>
            </a:r>
            <a:r>
              <a:rPr lang="ru-RU" sz="2800" i="1" dirty="0" smtClean="0">
                <a:solidFill>
                  <a:srgbClr val="000066"/>
                </a:solidFill>
              </a:rPr>
              <a:t>Конфуций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     В наш переходный период </a:t>
            </a:r>
            <a:r>
              <a:rPr lang="ru-RU" sz="2800" b="1" dirty="0" smtClean="0">
                <a:solidFill>
                  <a:srgbClr val="FF0000"/>
                </a:solidFill>
              </a:rPr>
              <a:t>сосуществуют</a:t>
            </a:r>
            <a:r>
              <a:rPr lang="ru-RU" sz="2800" b="1" dirty="0" smtClean="0">
                <a:solidFill>
                  <a:srgbClr val="000066"/>
                </a:solidFill>
              </a:rPr>
              <a:t>: </a:t>
            </a:r>
          </a:p>
          <a:p>
            <a:pPr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   элементы коммунизма, социализма, капитализма, феодализма и рабства.</a:t>
            </a:r>
          </a:p>
          <a:p>
            <a:r>
              <a:rPr lang="ru-RU" sz="2800" b="1" dirty="0" smtClean="0">
                <a:solidFill>
                  <a:srgbClr val="000066"/>
                </a:solidFill>
              </a:rPr>
              <a:t>Внутреннее и внешнее управление</a:t>
            </a:r>
          </a:p>
          <a:p>
            <a:r>
              <a:rPr lang="ru-RU" sz="2800" b="1" dirty="0" smtClean="0">
                <a:solidFill>
                  <a:srgbClr val="000066"/>
                </a:solidFill>
              </a:rPr>
              <a:t>Законы и беспредел</a:t>
            </a:r>
          </a:p>
          <a:p>
            <a:r>
              <a:rPr lang="ru-RU" sz="2800" b="1" dirty="0" smtClean="0">
                <a:solidFill>
                  <a:srgbClr val="000066"/>
                </a:solidFill>
              </a:rPr>
              <a:t>Реальное и виртуальное</a:t>
            </a: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Со-знание</a:t>
            </a:r>
            <a:r>
              <a:rPr lang="ru-RU" sz="2800" b="1" dirty="0" smtClean="0">
                <a:solidFill>
                  <a:srgbClr val="FF0000"/>
                </a:solidFill>
              </a:rPr>
              <a:t> как единство и системность знаний отсутствует - </a:t>
            </a:r>
            <a:r>
              <a:rPr lang="ru-RU" sz="2800" b="1" dirty="0" err="1" smtClean="0">
                <a:solidFill>
                  <a:srgbClr val="002060"/>
                </a:solidFill>
              </a:rPr>
              <a:t>Шизофренизация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0066"/>
                </a:solidFill>
              </a:rPr>
              <a:t>Управляемый хаос. Смута. Стресс.</a:t>
            </a:r>
          </a:p>
          <a:p>
            <a:endParaRPr lang="ru-RU" sz="2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ChangeArrowheads="1"/>
          </p:cNvSpPr>
          <p:nvPr/>
        </p:nvSpPr>
        <p:spPr bwMode="auto">
          <a:xfrm>
            <a:off x="428596" y="457200"/>
            <a:ext cx="8272492" cy="97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РАЗРЫВЫ ОБЩЕСТВЕННОГО 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СО-ЗНАНИЯ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Шизофренизация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285720" y="1428736"/>
            <a:ext cx="8389968" cy="518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ru-RU" sz="2400" dirty="0">
              <a:solidFill>
                <a:srgbClr val="000066"/>
              </a:solidFill>
              <a:latin typeface="Arial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ru-RU" sz="2600" dirty="0">
                <a:solidFill>
                  <a:srgbClr val="000066"/>
                </a:solidFill>
                <a:latin typeface="Arial" charset="0"/>
              </a:rPr>
              <a:t>1</a:t>
            </a:r>
            <a:r>
              <a:rPr lang="ru-RU" sz="2600" b="1" dirty="0">
                <a:solidFill>
                  <a:srgbClr val="000066"/>
                </a:solidFill>
                <a:latin typeface="Arial" charset="0"/>
              </a:rPr>
              <a:t>. Связи между личным эгоизмом и </a:t>
            </a:r>
            <a:r>
              <a:rPr lang="ru-RU" sz="2600" b="1" dirty="0" smtClean="0">
                <a:solidFill>
                  <a:srgbClr val="000066"/>
                </a:solidFill>
                <a:latin typeface="Arial" charset="0"/>
              </a:rPr>
              <a:t>патриотизмом (</a:t>
            </a:r>
            <a:r>
              <a:rPr lang="ru-RU" sz="2600" dirty="0" smtClean="0">
                <a:solidFill>
                  <a:srgbClr val="000066"/>
                </a:solidFill>
                <a:latin typeface="Arial" charset="0"/>
              </a:rPr>
              <a:t>место хранения денег, налоги)</a:t>
            </a:r>
            <a:endParaRPr lang="ru-RU" sz="2600" dirty="0">
              <a:solidFill>
                <a:srgbClr val="000066"/>
              </a:solidFill>
              <a:latin typeface="Arial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ru-RU" sz="2600" b="1" dirty="0">
              <a:solidFill>
                <a:srgbClr val="000066"/>
              </a:solidFill>
              <a:latin typeface="Arial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ru-RU" sz="2600" b="1" dirty="0">
                <a:solidFill>
                  <a:srgbClr val="000066"/>
                </a:solidFill>
                <a:latin typeface="Arial" charset="0"/>
              </a:rPr>
              <a:t>2. Связи между структурно-функциональной организацией личности и общества. Общественная мораль должна быть продолжением личной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ru-RU" sz="2600" b="1" dirty="0">
              <a:solidFill>
                <a:srgbClr val="000066"/>
              </a:solidFill>
              <a:latin typeface="Arial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ru-RU" sz="2600" b="1" dirty="0">
                <a:solidFill>
                  <a:srgbClr val="000066"/>
                </a:solidFill>
                <a:latin typeface="Arial" charset="0"/>
              </a:rPr>
              <a:t>3. Связи между целями и способами их достижения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ru-RU" sz="2600" b="1" dirty="0">
              <a:solidFill>
                <a:srgbClr val="000066"/>
              </a:solidFill>
              <a:latin typeface="Arial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r>
              <a:rPr lang="ru-RU" sz="2600" b="1" dirty="0">
                <a:solidFill>
                  <a:srgbClr val="000066"/>
                </a:solidFill>
                <a:latin typeface="Arial" charset="0"/>
              </a:rPr>
              <a:t>4. Связи между </a:t>
            </a:r>
            <a:r>
              <a:rPr lang="ru-RU" sz="2600" b="1" dirty="0" smtClean="0">
                <a:solidFill>
                  <a:srgbClr val="000066"/>
                </a:solidFill>
                <a:latin typeface="Arial" charset="0"/>
              </a:rPr>
              <a:t>настоящим</a:t>
            </a:r>
            <a:r>
              <a:rPr lang="ru-RU" sz="2600" b="1" dirty="0">
                <a:solidFill>
                  <a:srgbClr val="000066"/>
                </a:solidFill>
                <a:latin typeface="Arial" charset="0"/>
              </a:rPr>
              <a:t>, прошлым и будущим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857232"/>
            <a:ext cx="8143932" cy="550072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FF0000"/>
                </a:solidFill>
              </a:rPr>
              <a:t>     Технология расщепления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err="1" smtClean="0">
                <a:solidFill>
                  <a:srgbClr val="FF0000"/>
                </a:solidFill>
              </a:rPr>
              <a:t>со-знания</a:t>
            </a:r>
            <a:r>
              <a:rPr lang="ru-RU" sz="3200" dirty="0" smtClean="0">
                <a:solidFill>
                  <a:srgbClr val="FF0000"/>
                </a:solidFill>
              </a:rPr>
              <a:t>   целенаправленными информационно-Психологическими воздействиями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</a:t>
            </a:r>
            <a:r>
              <a:rPr lang="ru-RU" dirty="0" smtClean="0"/>
              <a:t> </a:t>
            </a:r>
            <a:r>
              <a:rPr lang="ru-RU" sz="3200" dirty="0" smtClean="0"/>
              <a:t>ЕЕ НАДО ЗНАТЬ, ЧТОБЫ УЗНАВАТЬ И ПРОТИВОДЕЙСТВОВАТЬ 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Нужно научить людей приемам самозащиты от деструктивных информационно-психологических воздействий</a:t>
            </a:r>
            <a:endParaRPr lang="ru-RU" sz="3200" dirty="0"/>
          </a:p>
        </p:txBody>
      </p:sp>
      <p:sp>
        <p:nvSpPr>
          <p:cNvPr id="104451" name="Текст 2"/>
          <p:cNvSpPr>
            <a:spLocks noGrp="1"/>
          </p:cNvSpPr>
          <p:nvPr>
            <p:ph type="body" idx="1"/>
          </p:nvPr>
        </p:nvSpPr>
        <p:spPr>
          <a:xfrm>
            <a:off x="571473" y="1142984"/>
            <a:ext cx="285752" cy="214312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472518" cy="121442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Главная угроза здоровью молодежи – информационно-психологическая </a:t>
            </a:r>
            <a:r>
              <a:rPr lang="ru-RU" sz="3200" b="1" dirty="0" smtClean="0">
                <a:solidFill>
                  <a:srgbClr val="FF0000"/>
                </a:solidFill>
              </a:rPr>
              <a:t>война, программирование на самоуничтожение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429684" cy="507209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000066"/>
                </a:solidFill>
              </a:rPr>
              <a:t>  «Мы должны </a:t>
            </a:r>
            <a:r>
              <a:rPr lang="ru-RU" b="1" dirty="0" smtClean="0">
                <a:solidFill>
                  <a:srgbClr val="FF0000"/>
                </a:solidFill>
              </a:rPr>
              <a:t>осознать</a:t>
            </a:r>
            <a:r>
              <a:rPr lang="ru-RU" b="1" dirty="0" smtClean="0">
                <a:solidFill>
                  <a:srgbClr val="000066"/>
                </a:solidFill>
              </a:rPr>
              <a:t>, что против нашего народа ведется хорошо спланированная бескровная </a:t>
            </a:r>
            <a:r>
              <a:rPr lang="ru-RU" b="1" dirty="0" smtClean="0">
                <a:solidFill>
                  <a:srgbClr val="FF0000"/>
                </a:solidFill>
              </a:rPr>
              <a:t>война</a:t>
            </a:r>
            <a:r>
              <a:rPr lang="ru-RU" b="1" dirty="0" smtClean="0">
                <a:solidFill>
                  <a:srgbClr val="000066"/>
                </a:solidFill>
              </a:rPr>
              <a:t>, имеющая своею </a:t>
            </a:r>
            <a:r>
              <a:rPr lang="ru-RU" b="1" dirty="0" smtClean="0">
                <a:solidFill>
                  <a:srgbClr val="FF0000"/>
                </a:solidFill>
              </a:rPr>
              <a:t>целью уничтожить</a:t>
            </a:r>
            <a:r>
              <a:rPr lang="ru-RU" b="1" dirty="0" smtClean="0">
                <a:solidFill>
                  <a:srgbClr val="000066"/>
                </a:solidFill>
              </a:rPr>
              <a:t> его.</a:t>
            </a:r>
          </a:p>
          <a:p>
            <a:pPr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000066"/>
                </a:solidFill>
              </a:rPr>
              <a:t>  В западных странах работает мощная </a:t>
            </a:r>
            <a:r>
              <a:rPr lang="ru-RU" b="1" dirty="0" smtClean="0">
                <a:solidFill>
                  <a:srgbClr val="FF0000"/>
                </a:solidFill>
              </a:rPr>
              <a:t>индустрия растления</a:t>
            </a:r>
            <a:r>
              <a:rPr lang="ru-RU" b="1" dirty="0" smtClean="0">
                <a:solidFill>
                  <a:srgbClr val="000066"/>
                </a:solidFill>
              </a:rPr>
              <a:t>… проповедуется </a:t>
            </a:r>
            <a:r>
              <a:rPr lang="ru-RU" b="1" dirty="0" smtClean="0">
                <a:solidFill>
                  <a:srgbClr val="FF0000"/>
                </a:solidFill>
              </a:rPr>
              <a:t>разврат</a:t>
            </a:r>
            <a:r>
              <a:rPr lang="ru-RU" b="1" dirty="0" smtClean="0">
                <a:solidFill>
                  <a:srgbClr val="000066"/>
                </a:solidFill>
              </a:rPr>
              <a:t> во все его видах…создан огромный рынок алкоголя, наркотиков, порнографии, </a:t>
            </a:r>
            <a:r>
              <a:rPr lang="ru-RU" b="1" dirty="0" err="1" smtClean="0">
                <a:solidFill>
                  <a:srgbClr val="000066"/>
                </a:solidFill>
              </a:rPr>
              <a:t>контрацептивов</a:t>
            </a:r>
            <a:r>
              <a:rPr lang="ru-RU" b="1" dirty="0" smtClean="0">
                <a:solidFill>
                  <a:srgbClr val="000066"/>
                </a:solidFill>
              </a:rPr>
              <a:t>, обогащающий зарубежные фирмы и мафии…приводящий к вырождению и вымиранию нашего народа.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>
                <a:solidFill>
                  <a:srgbClr val="CC0000"/>
                </a:solidFill>
              </a:rPr>
              <a:t>		</a:t>
            </a:r>
            <a:r>
              <a:rPr lang="ru-RU" b="1" dirty="0" smtClean="0">
                <a:solidFill>
                  <a:srgbClr val="FF0000"/>
                </a:solidFill>
              </a:rPr>
              <a:t>Мы должны поднять русский народ на борьбу за жизнь своих детей</a:t>
            </a:r>
            <a:r>
              <a:rPr lang="ru-RU" dirty="0" smtClean="0">
                <a:solidFill>
                  <a:srgbClr val="000066"/>
                </a:solidFill>
              </a:rPr>
              <a:t>».</a:t>
            </a:r>
            <a:r>
              <a:rPr lang="ru-RU" b="1" dirty="0" smtClean="0">
                <a:solidFill>
                  <a:srgbClr val="CC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endParaRPr lang="ru-RU" b="1" dirty="0" smtClean="0">
              <a:solidFill>
                <a:srgbClr val="CC0000"/>
              </a:solidFill>
            </a:endParaRPr>
          </a:p>
          <a:p>
            <a:pPr algn="r">
              <a:lnSpc>
                <a:spcPct val="80000"/>
              </a:lnSpc>
              <a:buNone/>
            </a:pPr>
            <a:r>
              <a:rPr lang="ru-RU" sz="2400" b="1" i="1" dirty="0" smtClean="0">
                <a:solidFill>
                  <a:srgbClr val="000066"/>
                </a:solidFill>
              </a:rPr>
              <a:t>Святейший патриарх вся Руси Алексий </a:t>
            </a:r>
            <a:r>
              <a:rPr lang="en-US" sz="2400" b="1" i="1" dirty="0" smtClean="0">
                <a:solidFill>
                  <a:srgbClr val="000066"/>
                </a:solidFill>
              </a:rPr>
              <a:t>II</a:t>
            </a:r>
            <a:r>
              <a:rPr lang="ru-RU" sz="2400" b="1" i="1" dirty="0" smtClean="0">
                <a:solidFill>
                  <a:srgbClr val="000066"/>
                </a:solidFill>
              </a:rPr>
              <a:t>,  </a:t>
            </a:r>
          </a:p>
          <a:p>
            <a:pPr algn="r">
              <a:lnSpc>
                <a:spcPct val="80000"/>
              </a:lnSpc>
              <a:buNone/>
            </a:pPr>
            <a:r>
              <a:rPr lang="ru-RU" sz="2400" b="1" i="1" dirty="0" smtClean="0">
                <a:solidFill>
                  <a:srgbClr val="000066"/>
                </a:solidFill>
              </a:rPr>
              <a:t>                                                  журнал Наркология 2010 г., № 6, стр. 63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786813" cy="863600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 Нормальная структура психики</a:t>
            </a:r>
          </a:p>
        </p:txBody>
      </p:sp>
      <p:sp>
        <p:nvSpPr>
          <p:cNvPr id="123907" name="Oval 6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08" name="Oval 7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09" name="Oval 8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10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23911" name="Text Box 10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23912" name="Text Box 11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123913" name="Line 13"/>
          <p:cNvSpPr>
            <a:spLocks noChangeShapeType="1"/>
          </p:cNvSpPr>
          <p:nvPr/>
        </p:nvSpPr>
        <p:spPr bwMode="auto">
          <a:xfrm>
            <a:off x="2484438" y="1628775"/>
            <a:ext cx="2303462" cy="2232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4" name="Line 14"/>
          <p:cNvSpPr>
            <a:spLocks noChangeShapeType="1"/>
          </p:cNvSpPr>
          <p:nvPr/>
        </p:nvSpPr>
        <p:spPr bwMode="auto">
          <a:xfrm flipV="1">
            <a:off x="4787900" y="1484313"/>
            <a:ext cx="2286000" cy="2438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5" name="Line 15"/>
          <p:cNvSpPr>
            <a:spLocks noChangeShapeType="1"/>
          </p:cNvSpPr>
          <p:nvPr/>
        </p:nvSpPr>
        <p:spPr bwMode="auto">
          <a:xfrm flipV="1">
            <a:off x="4800600" y="3505200"/>
            <a:ext cx="3581400" cy="381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6" name="Line 16"/>
          <p:cNvSpPr>
            <a:spLocks noChangeShapeType="1"/>
          </p:cNvSpPr>
          <p:nvPr/>
        </p:nvSpPr>
        <p:spPr bwMode="auto">
          <a:xfrm>
            <a:off x="4800600" y="3886200"/>
            <a:ext cx="3124200" cy="1905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7" name="Line 17"/>
          <p:cNvSpPr>
            <a:spLocks noChangeShapeType="1"/>
          </p:cNvSpPr>
          <p:nvPr/>
        </p:nvSpPr>
        <p:spPr bwMode="auto">
          <a:xfrm>
            <a:off x="4800600" y="3886200"/>
            <a:ext cx="762000" cy="2667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8" name="Line 18"/>
          <p:cNvSpPr>
            <a:spLocks noChangeShapeType="1"/>
          </p:cNvSpPr>
          <p:nvPr/>
        </p:nvSpPr>
        <p:spPr bwMode="auto">
          <a:xfrm flipH="1">
            <a:off x="2057400" y="3886200"/>
            <a:ext cx="2743200" cy="23622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9" name="Line 19"/>
          <p:cNvSpPr>
            <a:spLocks noChangeShapeType="1"/>
          </p:cNvSpPr>
          <p:nvPr/>
        </p:nvSpPr>
        <p:spPr bwMode="auto">
          <a:xfrm flipH="1">
            <a:off x="755650" y="3860800"/>
            <a:ext cx="4032250" cy="984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20" name="AutoShape 29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 dirty="0" err="1" smtClean="0">
                <a:latin typeface="Times New Roman" pitchFamily="18" charset="0"/>
              </a:rPr>
              <a:t>воля</a:t>
            </a:r>
            <a:endParaRPr lang="ru-RU" sz="2400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23921" name="AutoShape 30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123922" name="Text Box 31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123923" name="AutoShape 32"/>
          <p:cNvSpPr>
            <a:spLocks noChangeArrowheads="1"/>
          </p:cNvSpPr>
          <p:nvPr/>
        </p:nvSpPr>
        <p:spPr bwMode="auto">
          <a:xfrm>
            <a:off x="2895600" y="60198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4" name="AutoShape 33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5" name="AutoShape 34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6" name="AutoShape 35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7" name="AutoShape 36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8" name="Text Box 37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123929" name="Text Box 38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123930" name="Text Box 39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123931" name="Text Box 40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123932" name="Text Box 41"/>
          <p:cNvSpPr txBox="1">
            <a:spLocks noChangeArrowheads="1"/>
          </p:cNvSpPr>
          <p:nvPr/>
        </p:nvSpPr>
        <p:spPr bwMode="auto">
          <a:xfrm>
            <a:off x="2915816" y="6021288"/>
            <a:ext cx="1872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</a:rPr>
              <a:t>восприятие</a:t>
            </a: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 anchor="ctr">
            <a:normAutofit fontScale="90000"/>
          </a:bodyPr>
          <a:lstStyle/>
          <a:p>
            <a:pPr eaLnBrk="1" hangingPunct="1">
              <a:defRPr/>
            </a:pPr>
            <a:r>
              <a:rPr lang="ru-RU" sz="3600" b="1" u="sng" dirty="0" smtClean="0">
                <a:solidFill>
                  <a:srgbClr val="CC0066"/>
                </a:solidFill>
                <a:latin typeface="Arial" charset="0"/>
              </a:rPr>
              <a:t>5. Механизм и результат опьянения</a:t>
            </a:r>
            <a:endParaRPr lang="ru-RU" dirty="0" smtClean="0"/>
          </a:p>
        </p:txBody>
      </p:sp>
      <p:sp>
        <p:nvSpPr>
          <p:cNvPr id="80899" name="Oval 3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00" name="Oval 4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01" name="Oval 5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>
            <a:off x="2438400" y="1524000"/>
            <a:ext cx="4078288" cy="3921125"/>
          </a:xfrm>
          <a:prstGeom prst="line">
            <a:avLst/>
          </a:prstGeom>
          <a:noFill/>
          <a:ln w="2540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06" name="AutoShape 16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>
                <a:latin typeface="Times New Roman" pitchFamily="18" charset="0"/>
              </a:rPr>
              <a:t>восприятие</a:t>
            </a:r>
            <a:endParaRPr lang="ru-RU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80907" name="AutoShape 17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80908" name="Text Box 18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80909" name="AutoShape 19"/>
          <p:cNvSpPr>
            <a:spLocks noChangeArrowheads="1"/>
          </p:cNvSpPr>
          <p:nvPr/>
        </p:nvSpPr>
        <p:spPr bwMode="auto">
          <a:xfrm>
            <a:off x="3048000" y="55626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10" name="AutoShape 20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11" name="AutoShape 21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12" name="AutoShape 22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13" name="AutoShape 23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0914" name="Text Box 24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80915" name="Text Box 25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80916" name="Text Box 26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80917" name="Text Box 27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80918" name="Text Box 28"/>
          <p:cNvSpPr txBox="1">
            <a:spLocks noChangeArrowheads="1"/>
          </p:cNvSpPr>
          <p:nvPr/>
        </p:nvSpPr>
        <p:spPr bwMode="auto">
          <a:xfrm>
            <a:off x="3505200" y="5562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воля</a:t>
            </a:r>
          </a:p>
        </p:txBody>
      </p:sp>
      <p:sp>
        <p:nvSpPr>
          <p:cNvPr id="80919" name="Line 30"/>
          <p:cNvSpPr>
            <a:spLocks noChangeShapeType="1"/>
          </p:cNvSpPr>
          <p:nvPr/>
        </p:nvSpPr>
        <p:spPr bwMode="auto">
          <a:xfrm flipH="1">
            <a:off x="2124075" y="1700213"/>
            <a:ext cx="4968875" cy="4537075"/>
          </a:xfrm>
          <a:prstGeom prst="line">
            <a:avLst/>
          </a:prstGeom>
          <a:noFill/>
          <a:ln w="2540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20" name="Line 31"/>
          <p:cNvSpPr>
            <a:spLocks noChangeShapeType="1"/>
          </p:cNvSpPr>
          <p:nvPr/>
        </p:nvSpPr>
        <p:spPr bwMode="auto">
          <a:xfrm flipV="1">
            <a:off x="684213" y="3789363"/>
            <a:ext cx="7488237" cy="71437"/>
          </a:xfrm>
          <a:prstGeom prst="line">
            <a:avLst/>
          </a:prstGeom>
          <a:noFill/>
          <a:ln w="2540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21" name="Line 32"/>
          <p:cNvSpPr>
            <a:spLocks noChangeShapeType="1"/>
          </p:cNvSpPr>
          <p:nvPr/>
        </p:nvSpPr>
        <p:spPr bwMode="auto">
          <a:xfrm>
            <a:off x="4787900" y="3789363"/>
            <a:ext cx="360363" cy="2447925"/>
          </a:xfrm>
          <a:prstGeom prst="line">
            <a:avLst/>
          </a:prstGeom>
          <a:noFill/>
          <a:ln w="2540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922" name="Text Box 33"/>
          <p:cNvSpPr txBox="1">
            <a:spLocks noChangeArrowheads="1"/>
          </p:cNvSpPr>
          <p:nvPr/>
        </p:nvSpPr>
        <p:spPr bwMode="auto">
          <a:xfrm>
            <a:off x="304800" y="6172200"/>
            <a:ext cx="434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3200" u="sng">
                <a:solidFill>
                  <a:srgbClr val="FF0000"/>
                </a:solidFill>
              </a:rPr>
              <a:t>шизофренизация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715436" cy="8572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ПРИМЕРЫ ШИЗОФРЕНИЗАЦИИ В ТЕЛЕПРОДУКЦИИ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715404" cy="5500726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r>
              <a:rPr lang="ru-RU" b="1" dirty="0" smtClean="0"/>
              <a:t>РАСЩЕПЛЕНИЕ ЦВЕТОВЫХ, СВЕТОВЫХ, ЗВУКОВЫХ, СКОРОСТНЫХ, ВЕКТОРНЫХ, СМЫСЛОВЫХ ЭЛЕМЕНТОВ.  Дезинтеграция, управляемый  хаос</a:t>
            </a:r>
          </a:p>
          <a:p>
            <a:r>
              <a:rPr lang="ru-RU" b="1" dirty="0" smtClean="0"/>
              <a:t>ВСЕ УСИЛЕНО, ФРАГМЕНТИРОВАНО, БЕЗ ОБРАЗА, БЕЗ СМЫСЛА, ХАОТИЧНО ДВИЖЕТСЯ, ЗВУЧИТ – </a:t>
            </a:r>
            <a:r>
              <a:rPr lang="ru-RU" b="1" dirty="0" smtClean="0">
                <a:solidFill>
                  <a:srgbClr val="FF0000"/>
                </a:solidFill>
              </a:rPr>
              <a:t>СТУКТУРИРОВАНО КАК КОКАИНОВОЕ ОПЬЯНЕНИЕ</a:t>
            </a:r>
          </a:p>
          <a:p>
            <a:r>
              <a:rPr lang="ru-RU" b="1" dirty="0" smtClean="0"/>
              <a:t>РАЗРУШЕНИЕ ПСИХИЧЕСКИХ КОНСТРУКЦИЙ РЕКЛАМНЫМИ ВСТАВКАМИ или МУЗЫКАЛЬНЫМИ ФРАГМЕНТАМИ КАК </a:t>
            </a:r>
            <a:r>
              <a:rPr lang="ru-RU" b="1" dirty="0" err="1" smtClean="0"/>
              <a:t>электро</a:t>
            </a:r>
            <a:r>
              <a:rPr lang="ru-RU" b="1" dirty="0" smtClean="0"/>
              <a:t>- шоками и пароксизмами</a:t>
            </a:r>
          </a:p>
          <a:p>
            <a:pPr>
              <a:buNone/>
            </a:pPr>
            <a:r>
              <a:rPr lang="ru-RU" sz="2200" b="1" dirty="0" smtClean="0"/>
              <a:t> </a:t>
            </a:r>
            <a:endParaRPr lang="ru-RU" sz="2200" b="1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ПРИМЕРЫ ШИЗОФРЕНИЗАЦИИ В ТЕЛЕПРОДУКЦИИ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472518" cy="4929222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ЧЕРЕДОВАНИЕ ВЗАИМОИСКЛЮЧАЮЩХ СЮЖЕТОВ</a:t>
            </a:r>
          </a:p>
          <a:p>
            <a:r>
              <a:rPr lang="ru-RU" b="1" dirty="0" smtClean="0"/>
              <a:t>АНТАГОНИЗМ МЕЖДУ СОДЕРЖАНИЕМ И ФОРМОЙ. </a:t>
            </a:r>
            <a:r>
              <a:rPr lang="ru-RU" sz="2800" b="1" dirty="0" smtClean="0"/>
              <a:t>О СЕРЬЕЗНОМ  ШУТЛИВО О МЕЛОЧАХ  СЕРЬЕЗНО. Манипуляции</a:t>
            </a:r>
          </a:p>
          <a:p>
            <a:r>
              <a:rPr lang="ru-RU" sz="3600" b="1" dirty="0" smtClean="0"/>
              <a:t>  КОГНИТИВНЫЙ ДИССОНАНС </a:t>
            </a:r>
            <a:r>
              <a:rPr lang="ru-RU" sz="2200" b="1" dirty="0" smtClean="0"/>
              <a:t>ЗАТРАТЫ НА ОЛИМПИЙСКИЙ ОГОНЬ. </a:t>
            </a:r>
            <a:r>
              <a:rPr lang="ru-RU" sz="2800" b="1" dirty="0" smtClean="0"/>
              <a:t> Реакция на </a:t>
            </a:r>
            <a:r>
              <a:rPr lang="ru-RU" sz="2800" b="1" dirty="0" err="1" smtClean="0"/>
              <a:t>пуссирайт</a:t>
            </a:r>
            <a:r>
              <a:rPr lang="ru-RU" sz="2800" b="1" dirty="0" smtClean="0"/>
              <a:t> и Донбасс</a:t>
            </a:r>
          </a:p>
          <a:p>
            <a:pPr>
              <a:buNone/>
            </a:pPr>
            <a:r>
              <a:rPr lang="ru-RU" sz="3600" b="1" dirty="0" smtClean="0"/>
              <a:t>     СЛИЯНИЕ ПОНЯТИЙ </a:t>
            </a:r>
            <a:r>
              <a:rPr lang="ru-RU" b="1" dirty="0" smtClean="0"/>
              <a:t>– питайтесь </a:t>
            </a:r>
            <a:r>
              <a:rPr lang="ru-RU" b="1" dirty="0" err="1" smtClean="0"/>
              <a:t>йогулярно</a:t>
            </a:r>
            <a:r>
              <a:rPr lang="ru-RU" b="1" dirty="0" smtClean="0"/>
              <a:t>, </a:t>
            </a:r>
            <a:r>
              <a:rPr lang="ru-RU" b="1" dirty="0" err="1" smtClean="0"/>
              <a:t>деньгимигом</a:t>
            </a:r>
            <a:r>
              <a:rPr lang="ru-RU" b="1" dirty="0" smtClean="0"/>
              <a:t>, </a:t>
            </a:r>
            <a:r>
              <a:rPr lang="ru-RU" b="1" dirty="0" err="1" smtClean="0"/>
              <a:t>пивнофф</a:t>
            </a:r>
            <a:r>
              <a:rPr lang="ru-RU" b="1" dirty="0" smtClean="0"/>
              <a:t>, </a:t>
            </a:r>
            <a:r>
              <a:rPr lang="ru-RU" b="1" dirty="0" err="1" smtClean="0"/>
              <a:t>пивонер</a:t>
            </a:r>
            <a:r>
              <a:rPr lang="ru-RU" b="1" dirty="0" smtClean="0"/>
              <a:t>, </a:t>
            </a:r>
            <a:r>
              <a:rPr lang="ru-RU" b="1" dirty="0" err="1" smtClean="0"/>
              <a:t>пропагандон</a:t>
            </a:r>
            <a:r>
              <a:rPr lang="ru-RU" b="1" dirty="0" smtClean="0"/>
              <a:t>, </a:t>
            </a:r>
            <a:r>
              <a:rPr lang="ru-RU" b="1" dirty="0" err="1" smtClean="0"/>
              <a:t>интеллигентура</a:t>
            </a:r>
            <a:r>
              <a:rPr lang="ru-RU" b="1" dirty="0" smtClean="0"/>
              <a:t>,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Воспроизводство наркотического переживания мира в кино </a:t>
            </a:r>
            <a:r>
              <a:rPr lang="ru-RU" sz="3600" b="1" i="1" dirty="0" smtClean="0">
                <a:solidFill>
                  <a:srgbClr val="FF0000"/>
                </a:solidFill>
              </a:rPr>
              <a:t>(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А.Салмин</a:t>
            </a:r>
            <a:r>
              <a:rPr lang="ru-RU" sz="3600" b="1" i="1" dirty="0" smtClean="0">
                <a:solidFill>
                  <a:srgbClr val="FF0000"/>
                </a:solidFill>
              </a:rPr>
              <a:t>)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715436" cy="51149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Путем:  - быстрой смены точек и объектов съемки</a:t>
            </a:r>
          </a:p>
          <a:p>
            <a:r>
              <a:rPr lang="ru-RU" b="1" dirty="0" smtClean="0"/>
              <a:t> замедления и ускорения видеоряда, </a:t>
            </a:r>
          </a:p>
          <a:p>
            <a:r>
              <a:rPr lang="ru-RU" b="1" dirty="0" smtClean="0"/>
              <a:t>уменьшения крупных предметов и увеличения мелких</a:t>
            </a:r>
          </a:p>
          <a:p>
            <a:r>
              <a:rPr lang="ru-RU" b="1" dirty="0" smtClean="0"/>
              <a:t>изменяется соотношение </a:t>
            </a:r>
            <a:r>
              <a:rPr lang="ru-RU" b="1" i="1" dirty="0" smtClean="0"/>
              <a:t>пространства и времени</a:t>
            </a:r>
            <a:r>
              <a:rPr lang="ru-RU" b="1" dirty="0" smtClean="0"/>
              <a:t>,</a:t>
            </a:r>
          </a:p>
          <a:p>
            <a:r>
              <a:rPr lang="ru-RU" dirty="0" smtClean="0"/>
              <a:t>  </a:t>
            </a:r>
            <a:r>
              <a:rPr lang="ru-RU" b="1" dirty="0" smtClean="0"/>
              <a:t>Вызывается </a:t>
            </a:r>
            <a:r>
              <a:rPr lang="ru-RU" b="1" i="1" dirty="0" smtClean="0"/>
              <a:t>страх потерять свою собственную пространственную ориентацию</a:t>
            </a:r>
            <a:r>
              <a:rPr lang="ru-RU" b="1" dirty="0" smtClean="0"/>
              <a:t>, внимание фиксируется то на огромные пули и части тел, то за маленькие </a:t>
            </a:r>
            <a:r>
              <a:rPr lang="ru-RU" b="1" dirty="0" err="1" smtClean="0"/>
              <a:t>небоскребики</a:t>
            </a:r>
            <a:r>
              <a:rPr lang="ru-RU" b="1" dirty="0" smtClean="0"/>
              <a:t> и гигантский глаз одного из персонажей…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большинство зрителей переходят к </a:t>
            </a:r>
            <a:r>
              <a:rPr lang="ru-RU" b="1" dirty="0" err="1" smtClean="0">
                <a:solidFill>
                  <a:srgbClr val="FF0000"/>
                </a:solidFill>
              </a:rPr>
              <a:t>трансперсональному</a:t>
            </a:r>
            <a:r>
              <a:rPr lang="ru-RU" b="1" dirty="0" smtClean="0">
                <a:solidFill>
                  <a:srgbClr val="FF0000"/>
                </a:solidFill>
              </a:rPr>
              <a:t> переживанию </a:t>
            </a:r>
            <a:r>
              <a:rPr lang="ru-RU" b="1" dirty="0" err="1" smtClean="0">
                <a:solidFill>
                  <a:srgbClr val="FF0000"/>
                </a:solidFill>
              </a:rPr>
              <a:t>психоделических</a:t>
            </a:r>
            <a:r>
              <a:rPr lang="ru-RU" b="1" dirty="0" smtClean="0">
                <a:solidFill>
                  <a:srgbClr val="FF0000"/>
                </a:solidFill>
              </a:rPr>
              <a:t> элементов событий оторванных от смысла и общей фабулы.</a:t>
            </a:r>
          </a:p>
          <a:p>
            <a:r>
              <a:rPr lang="ru-RU" b="1" dirty="0" smtClean="0"/>
              <a:t> Человек в буквальном смысле теряет себя, выходит из себя (у химических наркоманов такое состояние называется «приходом»).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48688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Запрос на противодействие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информационно-психологической войне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Алгоритм </a:t>
            </a:r>
            <a:r>
              <a:rPr lang="ru-RU" b="1" dirty="0" smtClean="0"/>
              <a:t>и методы расщепления психики шоу-бизнесом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(пятой колонной)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786813" cy="863600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 Нормальная структура психики</a:t>
            </a:r>
          </a:p>
        </p:txBody>
      </p:sp>
      <p:sp>
        <p:nvSpPr>
          <p:cNvPr id="123907" name="Oval 6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08" name="Oval 7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09" name="Oval 8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10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23911" name="Text Box 10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123912" name="Text Box 11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123913" name="Line 13"/>
          <p:cNvSpPr>
            <a:spLocks noChangeShapeType="1"/>
          </p:cNvSpPr>
          <p:nvPr/>
        </p:nvSpPr>
        <p:spPr bwMode="auto">
          <a:xfrm>
            <a:off x="2484438" y="1628775"/>
            <a:ext cx="2303462" cy="2232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4" name="Line 14"/>
          <p:cNvSpPr>
            <a:spLocks noChangeShapeType="1"/>
          </p:cNvSpPr>
          <p:nvPr/>
        </p:nvSpPr>
        <p:spPr bwMode="auto">
          <a:xfrm flipV="1">
            <a:off x="4787900" y="1484313"/>
            <a:ext cx="2286000" cy="2438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5" name="Line 15"/>
          <p:cNvSpPr>
            <a:spLocks noChangeShapeType="1"/>
          </p:cNvSpPr>
          <p:nvPr/>
        </p:nvSpPr>
        <p:spPr bwMode="auto">
          <a:xfrm flipV="1">
            <a:off x="4800600" y="3505200"/>
            <a:ext cx="3581400" cy="381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6" name="Line 16"/>
          <p:cNvSpPr>
            <a:spLocks noChangeShapeType="1"/>
          </p:cNvSpPr>
          <p:nvPr/>
        </p:nvSpPr>
        <p:spPr bwMode="auto">
          <a:xfrm>
            <a:off x="4800600" y="3886200"/>
            <a:ext cx="3124200" cy="1905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7" name="Line 17"/>
          <p:cNvSpPr>
            <a:spLocks noChangeShapeType="1"/>
          </p:cNvSpPr>
          <p:nvPr/>
        </p:nvSpPr>
        <p:spPr bwMode="auto">
          <a:xfrm>
            <a:off x="4800600" y="3886200"/>
            <a:ext cx="762000" cy="2667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8" name="Line 18"/>
          <p:cNvSpPr>
            <a:spLocks noChangeShapeType="1"/>
          </p:cNvSpPr>
          <p:nvPr/>
        </p:nvSpPr>
        <p:spPr bwMode="auto">
          <a:xfrm flipH="1">
            <a:off x="2057400" y="3886200"/>
            <a:ext cx="2743200" cy="23622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9" name="Line 19"/>
          <p:cNvSpPr>
            <a:spLocks noChangeShapeType="1"/>
          </p:cNvSpPr>
          <p:nvPr/>
        </p:nvSpPr>
        <p:spPr bwMode="auto">
          <a:xfrm flipH="1">
            <a:off x="755650" y="3860800"/>
            <a:ext cx="4032250" cy="984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20" name="AutoShape 29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 dirty="0" err="1" smtClean="0">
                <a:latin typeface="Times New Roman" pitchFamily="18" charset="0"/>
              </a:rPr>
              <a:t>воля</a:t>
            </a:r>
            <a:endParaRPr lang="ru-RU" sz="2400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23921" name="AutoShape 30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123922" name="Text Box 31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123923" name="AutoShape 32"/>
          <p:cNvSpPr>
            <a:spLocks noChangeArrowheads="1"/>
          </p:cNvSpPr>
          <p:nvPr/>
        </p:nvSpPr>
        <p:spPr bwMode="auto">
          <a:xfrm>
            <a:off x="2895600" y="60198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4" name="AutoShape 33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5" name="AutoShape 34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6" name="AutoShape 35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7" name="AutoShape 36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928" name="Text Box 37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123929" name="Text Box 38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123930" name="Text Box 39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123931" name="Text Box 40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123932" name="Text Box 41"/>
          <p:cNvSpPr txBox="1">
            <a:spLocks noChangeArrowheads="1"/>
          </p:cNvSpPr>
          <p:nvPr/>
        </p:nvSpPr>
        <p:spPr bwMode="auto">
          <a:xfrm>
            <a:off x="2915816" y="6021288"/>
            <a:ext cx="1872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</a:rPr>
              <a:t>восприятие</a:t>
            </a: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ChangeArrowheads="1"/>
          </p:cNvSpPr>
          <p:nvPr/>
        </p:nvSpPr>
        <p:spPr bwMode="auto">
          <a:xfrm>
            <a:off x="685800" y="2743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200" b="1" i="1">
                <a:solidFill>
                  <a:srgbClr val="CC0000"/>
                </a:solidFill>
              </a:rPr>
              <a:t>Внимание			</a:t>
            </a:r>
            <a:r>
              <a:rPr lang="ru-RU" sz="3200" b="1" i="1">
                <a:solidFill>
                  <a:srgbClr val="006600"/>
                </a:solidFill>
              </a:rPr>
              <a:t>Восприятие</a:t>
            </a:r>
            <a:endParaRPr lang="ru-RU" sz="3200" b="1" i="1">
              <a:solidFill>
                <a:srgbClr val="CC0000"/>
              </a:solidFill>
            </a:endParaRPr>
          </a:p>
          <a:p>
            <a:pPr marL="342900" indent="-342900">
              <a:lnSpc>
                <a:spcPct val="50000"/>
              </a:lnSpc>
              <a:spcBef>
                <a:spcPct val="20000"/>
              </a:spcBef>
            </a:pPr>
            <a:r>
              <a:rPr lang="ru-RU" b="1">
                <a:latin typeface="Arial" charset="0"/>
              </a:rPr>
              <a:t>	Мудрых преподавателей 	</a:t>
            </a:r>
            <a:r>
              <a:rPr lang="ru-RU" sz="2000" b="1">
                <a:latin typeface="Arial" charset="0"/>
              </a:rPr>
              <a:t>«</a:t>
            </a:r>
            <a:r>
              <a:rPr lang="ru-RU" b="1">
                <a:latin typeface="Arial" charset="0"/>
              </a:rPr>
              <a:t>Я маленький, ниже стремени…</a:t>
            </a:r>
          </a:p>
          <a:p>
            <a:pPr marL="342900" indent="-342900">
              <a:lnSpc>
                <a:spcPct val="50000"/>
              </a:lnSpc>
              <a:spcBef>
                <a:spcPct val="20000"/>
              </a:spcBef>
            </a:pPr>
            <a:r>
              <a:rPr lang="ru-RU" sz="3200" b="1"/>
              <a:t> 	</a:t>
            </a:r>
            <a:r>
              <a:rPr lang="ru-RU" b="1">
                <a:latin typeface="Arial" charset="0"/>
              </a:rPr>
              <a:t>Слушал я </a:t>
            </a:r>
            <a:r>
              <a:rPr lang="ru-RU" b="1">
                <a:solidFill>
                  <a:srgbClr val="FF0000"/>
                </a:solidFill>
                <a:latin typeface="Arial" charset="0"/>
              </a:rPr>
              <a:t>невнимательно</a:t>
            </a:r>
            <a:r>
              <a:rPr lang="ru-RU" sz="3200" b="1"/>
              <a:t> 	</a:t>
            </a:r>
            <a:r>
              <a:rPr lang="ru-RU" b="1">
                <a:latin typeface="Arial" charset="0"/>
              </a:rPr>
              <a:t>Кони в яблоках летели,</a:t>
            </a:r>
            <a:r>
              <a:rPr lang="ru-RU" sz="3200" b="1"/>
              <a:t> </a:t>
            </a:r>
          </a:p>
          <a:p>
            <a:pPr marL="342900" indent="-342900">
              <a:lnSpc>
                <a:spcPct val="50000"/>
              </a:lnSpc>
              <a:spcBef>
                <a:spcPct val="20000"/>
              </a:spcBef>
            </a:pPr>
            <a:r>
              <a:rPr lang="ru-RU" sz="3200" b="1"/>
              <a:t> 	</a:t>
            </a:r>
            <a:r>
              <a:rPr lang="ru-RU" b="1">
                <a:latin typeface="Arial" charset="0"/>
              </a:rPr>
              <a:t>Все что ни задавали мне</a:t>
            </a:r>
            <a:r>
              <a:rPr lang="ru-RU" sz="3200" b="1"/>
              <a:t> 	</a:t>
            </a:r>
            <a:r>
              <a:rPr lang="ru-RU" b="1">
                <a:latin typeface="Arial" charset="0"/>
              </a:rPr>
              <a:t>не касаясь мостовой…»</a:t>
            </a:r>
            <a:endParaRPr lang="ru-RU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b="1">
                <a:latin typeface="Arial" charset="0"/>
              </a:rPr>
              <a:t>	Делал я кое-как		</a:t>
            </a:r>
            <a:r>
              <a:rPr lang="ru-RU">
                <a:latin typeface="Arial" charset="0"/>
              </a:rPr>
              <a:t>(алкоголь, гашиш)</a:t>
            </a:r>
          </a:p>
          <a:p>
            <a:pPr marL="342900" indent="-342900">
              <a:spcBef>
                <a:spcPct val="20000"/>
              </a:spcBef>
            </a:pPr>
            <a:r>
              <a:rPr lang="ru-RU" sz="3200" b="1" i="1">
                <a:solidFill>
                  <a:srgbClr val="000066"/>
                </a:solidFill>
              </a:rPr>
              <a:t>Мышление			</a:t>
            </a:r>
            <a:r>
              <a:rPr lang="ru-RU" sz="3200" b="1" i="1">
                <a:solidFill>
                  <a:srgbClr val="800080"/>
                </a:solidFill>
              </a:rPr>
              <a:t>Интеллект</a:t>
            </a:r>
            <a:endParaRPr lang="ru-RU" sz="3200" b="1" i="1">
              <a:solidFill>
                <a:srgbClr val="000066"/>
              </a:solidFill>
            </a:endParaRPr>
          </a:p>
          <a:p>
            <a:pPr marL="342900" indent="-342900">
              <a:lnSpc>
                <a:spcPct val="50000"/>
              </a:lnSpc>
              <a:spcBef>
                <a:spcPct val="20000"/>
              </a:spcBef>
            </a:pPr>
            <a:endParaRPr lang="ru-RU" b="1">
              <a:latin typeface="Arial" charset="0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r>
              <a:rPr lang="ru-RU" b="1">
                <a:latin typeface="Arial" charset="0"/>
              </a:rPr>
              <a:t>«Мои мысли мои </a:t>
            </a:r>
            <a:r>
              <a:rPr lang="ru-RU" b="1">
                <a:solidFill>
                  <a:srgbClr val="DA0000"/>
                </a:solidFill>
                <a:latin typeface="Arial" charset="0"/>
              </a:rPr>
              <a:t>скакуны</a:t>
            </a:r>
            <a:r>
              <a:rPr lang="ru-RU" b="1">
                <a:solidFill>
                  <a:schemeClr val="accent2"/>
                </a:solidFill>
                <a:latin typeface="Arial" charset="0"/>
              </a:rPr>
              <a:t>…	</a:t>
            </a:r>
            <a:r>
              <a:rPr lang="ru-RU" b="1">
                <a:latin typeface="Arial" charset="0"/>
              </a:rPr>
              <a:t>«Клевый вечер, делать неча…</a:t>
            </a:r>
            <a:endParaRPr lang="ru-RU" b="1">
              <a:solidFill>
                <a:schemeClr val="accent2"/>
              </a:solidFill>
              <a:latin typeface="Arial" charset="0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r>
              <a:rPr lang="ru-RU" b="1">
                <a:latin typeface="Arial" charset="0"/>
              </a:rPr>
              <a:t>Эскадрон моих			 Снежинки ртом ловила…</a:t>
            </a: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r>
              <a:rPr lang="ru-RU" b="1">
                <a:latin typeface="Arial" charset="0"/>
              </a:rPr>
              <a:t>мыслей </a:t>
            </a:r>
            <a:r>
              <a:rPr lang="ru-RU" b="1">
                <a:solidFill>
                  <a:srgbClr val="DA0000"/>
                </a:solidFill>
                <a:latin typeface="Arial" charset="0"/>
              </a:rPr>
              <a:t>шальных</a:t>
            </a:r>
            <a:r>
              <a:rPr lang="ru-RU" b="1">
                <a:latin typeface="Arial" charset="0"/>
              </a:rPr>
              <a:t>…»</a:t>
            </a:r>
            <a:r>
              <a:rPr lang="ru-RU">
                <a:latin typeface="Arial" charset="0"/>
              </a:rPr>
              <a:t>			</a:t>
            </a:r>
            <a:r>
              <a:rPr lang="ru-RU" b="1">
                <a:latin typeface="Arial" charset="0"/>
              </a:rPr>
              <a:t>как </a:t>
            </a:r>
            <a:r>
              <a:rPr lang="ru-RU" b="1">
                <a:solidFill>
                  <a:srgbClr val="DA0000"/>
                </a:solidFill>
                <a:latin typeface="Arial" charset="0"/>
              </a:rPr>
              <a:t>дура</a:t>
            </a:r>
            <a:r>
              <a:rPr lang="ru-RU" sz="2000" b="1">
                <a:solidFill>
                  <a:srgbClr val="DA0000"/>
                </a:solidFill>
                <a:latin typeface="Arial" charset="0"/>
              </a:rPr>
              <a:t>…</a:t>
            </a:r>
          </a:p>
          <a:p>
            <a:pPr marL="342900" indent="-342900">
              <a:lnSpc>
                <a:spcPct val="50000"/>
              </a:lnSpc>
              <a:spcBef>
                <a:spcPct val="20000"/>
              </a:spcBef>
            </a:pPr>
            <a:r>
              <a:rPr lang="ru-RU">
                <a:latin typeface="Arial" charset="0"/>
              </a:rPr>
              <a:t>(кокаин, эфедрон, экстази)	</a:t>
            </a:r>
            <a:r>
              <a:rPr lang="ru-RU" b="1">
                <a:latin typeface="Arial" charset="0"/>
              </a:rPr>
              <a:t>Болею очень…температура…»</a:t>
            </a:r>
            <a:r>
              <a:rPr lang="ru-RU" sz="3200"/>
              <a:t> </a:t>
            </a:r>
          </a:p>
        </p:txBody>
      </p:sp>
      <p:sp>
        <p:nvSpPr>
          <p:cNvPr id="105475" name="Oval 4"/>
          <p:cNvSpPr>
            <a:spLocks noChangeArrowheads="1"/>
          </p:cNvSpPr>
          <p:nvPr/>
        </p:nvSpPr>
        <p:spPr bwMode="auto">
          <a:xfrm>
            <a:off x="1600200" y="381000"/>
            <a:ext cx="5791200" cy="7620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5476" name="Text Box 5"/>
          <p:cNvSpPr txBox="1">
            <a:spLocks noChangeArrowheads="1"/>
          </p:cNvSpPr>
          <p:nvPr/>
        </p:nvSpPr>
        <p:spPr bwMode="auto">
          <a:xfrm>
            <a:off x="1979712" y="476672"/>
            <a:ext cx="49544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663300"/>
                </a:solidFill>
                <a:latin typeface="Times New Roman" pitchFamily="18" charset="0"/>
              </a:rPr>
              <a:t>ВНУТРИФУНКЦИОНАЛЬНЫЙ УРОВЕНЬ</a:t>
            </a:r>
            <a:endParaRPr lang="ru-RU" sz="2400" b="1" dirty="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05477" name="AutoShape 6"/>
          <p:cNvSpPr>
            <a:spLocks noChangeArrowheads="1"/>
          </p:cNvSpPr>
          <p:nvPr/>
        </p:nvSpPr>
        <p:spPr bwMode="auto">
          <a:xfrm>
            <a:off x="457200" y="1219200"/>
            <a:ext cx="8077200" cy="1447800"/>
          </a:xfrm>
          <a:prstGeom prst="upArrowCallout">
            <a:avLst>
              <a:gd name="adj1" fmla="val 139474"/>
              <a:gd name="adj2" fmla="val 139474"/>
              <a:gd name="adj3" fmla="val 16667"/>
              <a:gd name="adj4" fmla="val 6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5478" name="Text Box 7"/>
          <p:cNvSpPr txBox="1">
            <a:spLocks noChangeArrowheads="1"/>
          </p:cNvSpPr>
          <p:nvPr/>
        </p:nvSpPr>
        <p:spPr bwMode="auto">
          <a:xfrm>
            <a:off x="533400" y="1752600"/>
            <a:ext cx="792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АЛКОГОЛЬ, ТАБАК, НАРКОТИКИ, МУЗЫКА,              ИНФОРМАЦИОННОЕ ПОЛЕ, ТАНЦЫ, СЕКТЫ </a:t>
            </a:r>
            <a:endParaRPr lang="ru-RU" sz="240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Oval 2"/>
          <p:cNvSpPr>
            <a:spLocks noChangeArrowheads="1"/>
          </p:cNvSpPr>
          <p:nvPr/>
        </p:nvSpPr>
        <p:spPr bwMode="auto">
          <a:xfrm>
            <a:off x="1547664" y="404664"/>
            <a:ext cx="5410200" cy="838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2195736" y="692696"/>
            <a:ext cx="48245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rgbClr val="990033"/>
                </a:solidFill>
                <a:latin typeface="Times New Roman" pitchFamily="18" charset="0"/>
              </a:rPr>
              <a:t>МЕЖФУНКЦИОНАЛЬНЫЙ  уровень</a:t>
            </a:r>
            <a:endParaRPr lang="ru-RU" sz="2000" b="1" dirty="0">
              <a:solidFill>
                <a:srgbClr val="990033"/>
              </a:solidFill>
              <a:latin typeface="Times New Roman" pitchFamily="18" charset="0"/>
            </a:endParaRPr>
          </a:p>
        </p:txBody>
      </p:sp>
      <p:sp>
        <p:nvSpPr>
          <p:cNvPr id="106500" name="AutoShape 4"/>
          <p:cNvSpPr>
            <a:spLocks noChangeArrowheads="1"/>
          </p:cNvSpPr>
          <p:nvPr/>
        </p:nvSpPr>
        <p:spPr bwMode="auto">
          <a:xfrm>
            <a:off x="457200" y="1295400"/>
            <a:ext cx="8077200" cy="1447800"/>
          </a:xfrm>
          <a:prstGeom prst="upArrowCallout">
            <a:avLst>
              <a:gd name="adj1" fmla="val 139474"/>
              <a:gd name="adj2" fmla="val 139474"/>
              <a:gd name="adj3" fmla="val 16667"/>
              <a:gd name="adj4" fmla="val 6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990600" y="19812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106502" name="AutoShape 6"/>
          <p:cNvSpPr>
            <a:spLocks noChangeArrowheads="1"/>
          </p:cNvSpPr>
          <p:nvPr/>
        </p:nvSpPr>
        <p:spPr bwMode="auto">
          <a:xfrm>
            <a:off x="457200" y="2895600"/>
            <a:ext cx="8229600" cy="3505200"/>
          </a:xfrm>
          <a:prstGeom prst="foldedCorner">
            <a:avLst>
              <a:gd name="adj" fmla="val 12500"/>
            </a:avLst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533400" y="1905000"/>
            <a:ext cx="7924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АЛКОГОЛЬ, ТАБАК, НАРКОТИКИ, МУЗЫКА, ИНФОРМАЦИОННОЕ ПОЛЕ, ТАНЦЫ, СЕКТЫ </a:t>
            </a:r>
            <a:endParaRPr lang="ru-RU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685800" y="3124200"/>
            <a:ext cx="7924800" cy="29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990000"/>
                </a:solidFill>
                <a:latin typeface="Times New Roman" pitchFamily="18" charset="0"/>
              </a:rPr>
              <a:t>В ПОСТУПКАХ НЕ БЫЛО ЛОГИКИ, НО НЕ УМЕЮ ЖИТЬ ПО ДРУГОМУ…</a:t>
            </a:r>
          </a:p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990000"/>
                </a:solidFill>
                <a:latin typeface="Times New Roman" pitchFamily="18" charset="0"/>
              </a:rPr>
              <a:t>…Я НАУЧУ ТЕБЯ СМЕЯТЬСЯ, ТЫ ПОЗАБУДЕШЬ ПРО ПЕЧАЛЬ И БОЛЬ, ТЫ БУДЕШЬ В ОБЛАКАХ КУПАТЬСЯ</a:t>
            </a:r>
          </a:p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990000"/>
                </a:solidFill>
                <a:latin typeface="Times New Roman" pitchFamily="18" charset="0"/>
              </a:rPr>
              <a:t>Я НЕ СЛЫШУ ТЕБЯ, ТЫ НЕ СЛЫШИШЬ МЕНЯ…</a:t>
            </a:r>
          </a:p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990000"/>
                </a:solidFill>
                <a:latin typeface="Times New Roman" pitchFamily="18" charset="0"/>
              </a:rPr>
              <a:t>А КОГДА ЕЕ ОБНИМАЮ, ВСЕ РАВНО ТЕБЯ ВСПОМИНАЮ…ДЫМ СИГАРЕТ С МЕНТОЛОМ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Oval 1026"/>
          <p:cNvSpPr>
            <a:spLocks noChangeArrowheads="1"/>
          </p:cNvSpPr>
          <p:nvPr/>
        </p:nvSpPr>
        <p:spPr bwMode="auto">
          <a:xfrm>
            <a:off x="2195736" y="548680"/>
            <a:ext cx="4800600" cy="7620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7523" name="Text Box 1027"/>
          <p:cNvSpPr txBox="1">
            <a:spLocks noChangeArrowheads="1"/>
          </p:cNvSpPr>
          <p:nvPr/>
        </p:nvSpPr>
        <p:spPr bwMode="auto">
          <a:xfrm>
            <a:off x="2971800" y="762000"/>
            <a:ext cx="3505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990000"/>
                </a:solidFill>
                <a:latin typeface="Times New Roman" pitchFamily="18" charset="0"/>
              </a:rPr>
              <a:t>ПСИХОСОМАТИЧЕСКИЙ    уровень</a:t>
            </a:r>
            <a:endParaRPr lang="ru-RU" sz="20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107524" name="AutoShape 1028"/>
          <p:cNvSpPr>
            <a:spLocks noChangeArrowheads="1"/>
          </p:cNvSpPr>
          <p:nvPr/>
        </p:nvSpPr>
        <p:spPr bwMode="auto">
          <a:xfrm>
            <a:off x="457200" y="1371600"/>
            <a:ext cx="8229600" cy="1752600"/>
          </a:xfrm>
          <a:prstGeom prst="upArrowCallout">
            <a:avLst>
              <a:gd name="adj1" fmla="val 117391"/>
              <a:gd name="adj2" fmla="val 117391"/>
              <a:gd name="adj3" fmla="val 16667"/>
              <a:gd name="adj4" fmla="val 6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7525" name="Text Box 1029"/>
          <p:cNvSpPr txBox="1">
            <a:spLocks noChangeArrowheads="1"/>
          </p:cNvSpPr>
          <p:nvPr/>
        </p:nvSpPr>
        <p:spPr bwMode="auto">
          <a:xfrm>
            <a:off x="762000" y="2133600"/>
            <a:ext cx="708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АЛКОГОЛЬ, ТАБАК, НАРКОТИКИ, МОДА, СМИ, ИНФОРМАЦИОННЫЕ ТЕХНОЛОГИИ </a:t>
            </a:r>
          </a:p>
        </p:txBody>
      </p:sp>
      <p:sp>
        <p:nvSpPr>
          <p:cNvPr id="107526" name="AutoShape 1030"/>
          <p:cNvSpPr>
            <a:spLocks noChangeArrowheads="1"/>
          </p:cNvSpPr>
          <p:nvPr/>
        </p:nvSpPr>
        <p:spPr bwMode="auto">
          <a:xfrm>
            <a:off x="304800" y="3429000"/>
            <a:ext cx="8382000" cy="3200400"/>
          </a:xfrm>
          <a:prstGeom prst="foldedCorner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7527" name="Text Box 1031"/>
          <p:cNvSpPr txBox="1">
            <a:spLocks noChangeArrowheads="1"/>
          </p:cNvSpPr>
          <p:nvPr/>
        </p:nvSpPr>
        <p:spPr bwMode="auto">
          <a:xfrm>
            <a:off x="381000" y="3810000"/>
            <a:ext cx="8153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990000"/>
                </a:solidFill>
                <a:latin typeface="Times New Roman" pitchFamily="18" charset="0"/>
              </a:rPr>
              <a:t>     НАПИЛАСЯ Я ПЬЯНА, НЕ ДОЙДУ Я ДО ДОМА </a:t>
            </a:r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990000"/>
                </a:solidFill>
                <a:latin typeface="Times New Roman" pitchFamily="18" charset="0"/>
              </a:rPr>
              <a:t>…ЛЕТИ МОЯ ДУША НЕ ОСТАВАЙСЯ, ПРИТЯЖЕНИЯ БОЛЬШЕ НЕТ…                                                                                                                   </a:t>
            </a:r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990000"/>
                </a:solidFill>
                <a:latin typeface="Times New Roman" pitchFamily="18" charset="0"/>
              </a:rPr>
              <a:t>    ГЛОЖЕТ СЕРДЦЕ КРУЧИНА, ДАВИТ ГРУДЬ ПОДОКОННИК…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1537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Средства информационно-психологической войны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8329642" cy="469742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None/>
              <a:defRPr/>
            </a:pP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«Группы риска потребления наркотиков, проституции, гомосексуализма, </a:t>
            </a:r>
            <a:r>
              <a:rPr lang="ru-RU" b="1" kern="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девиантные</a:t>
            </a: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kern="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субкультурные</a:t>
            </a: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образования</a:t>
            </a:r>
            <a:r>
              <a:rPr lang="ru-RU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формируются</a:t>
            </a:r>
            <a:r>
              <a:rPr lang="ru-RU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средствами массовой информации</a:t>
            </a:r>
            <a:r>
              <a:rPr lang="ru-RU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 законам социальной психологии: закона подражания, закона социального </a:t>
            </a:r>
            <a:r>
              <a:rPr lang="ru-RU" b="1" kern="0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научения</a:t>
            </a: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ru-RU" b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Навязывается</a:t>
            </a:r>
            <a:r>
              <a:rPr lang="ru-RU" b="1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идеология и образ жизни…».</a:t>
            </a:r>
          </a:p>
          <a:p>
            <a:pPr>
              <a:lnSpc>
                <a:spcPct val="80000"/>
              </a:lnSpc>
              <a:buFontTx/>
              <a:buChar char="•"/>
              <a:defRPr/>
            </a:pPr>
            <a:endParaRPr lang="ru-RU" kern="0" dirty="0" smtClean="0">
              <a:solidFill>
                <a:srgbClr val="000066"/>
              </a:solidFill>
            </a:endParaRPr>
          </a:p>
          <a:p>
            <a:pPr algn="r">
              <a:lnSpc>
                <a:spcPct val="80000"/>
              </a:lnSpc>
              <a:buNone/>
              <a:defRPr/>
            </a:pPr>
            <a:r>
              <a:rPr lang="ru-RU" sz="2600" kern="0" dirty="0" smtClean="0">
                <a:solidFill>
                  <a:srgbClr val="000066"/>
                </a:solidFill>
                <a:latin typeface="Times New Roman" pitchFamily="18" charset="0"/>
              </a:rPr>
              <a:t>           </a:t>
            </a:r>
            <a:r>
              <a:rPr lang="ru-RU" sz="2600" i="1" kern="0" dirty="0" smtClean="0">
                <a:solidFill>
                  <a:srgbClr val="000066"/>
                </a:solidFill>
              </a:rPr>
              <a:t> директор центра коммуникативных исследований  «Проект Барьер» - Н.Е.Маркова</a:t>
            </a:r>
          </a:p>
          <a:p>
            <a:pPr algn="r">
              <a:lnSpc>
                <a:spcPct val="80000"/>
              </a:lnSpc>
              <a:buNone/>
              <a:defRPr/>
            </a:pPr>
            <a:r>
              <a:rPr lang="ru-RU" sz="2600" i="1" kern="0" dirty="0" smtClean="0">
                <a:solidFill>
                  <a:srgbClr val="000066"/>
                </a:solidFill>
              </a:rPr>
              <a:t>Выступление на Совете  Федерации 2008г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Oval 1026"/>
          <p:cNvSpPr>
            <a:spLocks noChangeArrowheads="1"/>
          </p:cNvSpPr>
          <p:nvPr/>
        </p:nvSpPr>
        <p:spPr bwMode="auto">
          <a:xfrm>
            <a:off x="1447800" y="381000"/>
            <a:ext cx="5791200" cy="838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solidFill>
                <a:srgbClr val="CCFFCC"/>
              </a:solidFill>
              <a:latin typeface="Times New Roman" pitchFamily="18" charset="0"/>
            </a:endParaRPr>
          </a:p>
        </p:txBody>
      </p:sp>
      <p:sp>
        <p:nvSpPr>
          <p:cNvPr id="108547" name="Text Box 1027"/>
          <p:cNvSpPr txBox="1">
            <a:spLocks noChangeArrowheads="1"/>
          </p:cNvSpPr>
          <p:nvPr/>
        </p:nvSpPr>
        <p:spPr bwMode="auto">
          <a:xfrm>
            <a:off x="2743200" y="609600"/>
            <a:ext cx="3505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</a:rPr>
              <a:t>ПСИХО-СОЦИАЛЬНЫЙ   уровень</a:t>
            </a:r>
            <a:endParaRPr lang="ru-RU" sz="2000" b="1" dirty="0">
              <a:solidFill>
                <a:srgbClr val="003300"/>
              </a:solidFill>
              <a:latin typeface="Times New Roman" pitchFamily="18" charset="0"/>
            </a:endParaRPr>
          </a:p>
        </p:txBody>
      </p:sp>
      <p:sp>
        <p:nvSpPr>
          <p:cNvPr id="108548" name="AutoShape 1028"/>
          <p:cNvSpPr>
            <a:spLocks noChangeArrowheads="1"/>
          </p:cNvSpPr>
          <p:nvPr/>
        </p:nvSpPr>
        <p:spPr bwMode="auto">
          <a:xfrm>
            <a:off x="533400" y="1295400"/>
            <a:ext cx="7848600" cy="1676400"/>
          </a:xfrm>
          <a:prstGeom prst="upArrowCallout">
            <a:avLst>
              <a:gd name="adj1" fmla="val 117045"/>
              <a:gd name="adj2" fmla="val 117045"/>
              <a:gd name="adj3" fmla="val 16667"/>
              <a:gd name="adj4" fmla="val 6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8549" name="Text Box 1029"/>
          <p:cNvSpPr txBox="1">
            <a:spLocks noChangeArrowheads="1"/>
          </p:cNvSpPr>
          <p:nvPr/>
        </p:nvSpPr>
        <p:spPr bwMode="auto">
          <a:xfrm>
            <a:off x="914400" y="19812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108550" name="AutoShape 1030"/>
          <p:cNvSpPr>
            <a:spLocks noChangeArrowheads="1"/>
          </p:cNvSpPr>
          <p:nvPr/>
        </p:nvSpPr>
        <p:spPr bwMode="auto">
          <a:xfrm>
            <a:off x="533400" y="3124200"/>
            <a:ext cx="7924800" cy="3429000"/>
          </a:xfrm>
          <a:prstGeom prst="foldedCorner">
            <a:avLst>
              <a:gd name="adj" fmla="val 12500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8551" name="Text Box 1031"/>
          <p:cNvSpPr txBox="1">
            <a:spLocks noChangeArrowheads="1"/>
          </p:cNvSpPr>
          <p:nvPr/>
        </p:nvSpPr>
        <p:spPr bwMode="auto">
          <a:xfrm>
            <a:off x="685800" y="3276600"/>
            <a:ext cx="73152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333300"/>
                </a:solidFill>
                <a:latin typeface="Times New Roman" pitchFamily="18" charset="0"/>
              </a:rPr>
              <a:t>…Я КАК БАБОЧКА ПОРХАЮ НАД ВСЕМ И ВСЕ БЕЗ ПРОБЛЕМ                                                            …НЕ ЛЮБИМЫЕ С НЕЛЮБИМЫМИ:                      …Я ПО ЖИЗНИ ЗАГУЛЯЛ СЛОВНО В ТЕМНЫЙ ЛЕС ПОПАЛ                                                   …ВЛЮБЛЕННЫЙ, НО БЕЗУМНО ОДИНОКИЙ   …НАМ НЕ ПИСАНЫ ЗАКОНЫ, МЫ НОЧНОЙ УДАЧИ ДЕТИ, МЫ ЛЕГКО ЖИВЕМ НА СВЕТЕ</a:t>
            </a:r>
          </a:p>
        </p:txBody>
      </p:sp>
      <p:sp>
        <p:nvSpPr>
          <p:cNvPr id="108552" name="Text Box 1032"/>
          <p:cNvSpPr txBox="1">
            <a:spLocks noChangeArrowheads="1"/>
          </p:cNvSpPr>
          <p:nvPr/>
        </p:nvSpPr>
        <p:spPr bwMode="auto">
          <a:xfrm>
            <a:off x="990600" y="1905000"/>
            <a:ext cx="632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108553" name="Text Box 1033"/>
          <p:cNvSpPr txBox="1">
            <a:spLocks noChangeArrowheads="1"/>
          </p:cNvSpPr>
          <p:nvPr/>
        </p:nvSpPr>
        <p:spPr bwMode="auto">
          <a:xfrm>
            <a:off x="838200" y="1981200"/>
            <a:ext cx="6934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Times New Roman" pitchFamily="18" charset="0"/>
              </a:rPr>
              <a:t>ДЕИДЕОЛОГИЗАЦИЯ, РЕКЛАМА, ЭСТРАДА, ПСЕВДОРЫНОЧНЫЕ ОТНОШЕНИЯ</a:t>
            </a:r>
            <a:r>
              <a:rPr lang="ru-RU" sz="240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Oval 2"/>
          <p:cNvSpPr>
            <a:spLocks noChangeArrowheads="1"/>
          </p:cNvSpPr>
          <p:nvPr/>
        </p:nvSpPr>
        <p:spPr bwMode="auto">
          <a:xfrm>
            <a:off x="1447800" y="277813"/>
            <a:ext cx="6172200" cy="838200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2590800" y="533400"/>
            <a:ext cx="396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</a:rPr>
              <a:t>ЭТНОКУЛЬТУРАЛЬНЫЙ уровень</a:t>
            </a:r>
            <a:endParaRPr lang="ru-RU" sz="2000" b="1" dirty="0">
              <a:solidFill>
                <a:srgbClr val="660066"/>
              </a:solidFill>
              <a:latin typeface="Times New Roman" pitchFamily="18" charset="0"/>
            </a:endParaRPr>
          </a:p>
        </p:txBody>
      </p:sp>
      <p:sp>
        <p:nvSpPr>
          <p:cNvPr id="109572" name="AutoShape 4"/>
          <p:cNvSpPr>
            <a:spLocks noChangeArrowheads="1"/>
          </p:cNvSpPr>
          <p:nvPr/>
        </p:nvSpPr>
        <p:spPr bwMode="auto">
          <a:xfrm>
            <a:off x="457200" y="1116013"/>
            <a:ext cx="8305800" cy="1752600"/>
          </a:xfrm>
          <a:prstGeom prst="upArrowCallout">
            <a:avLst>
              <a:gd name="adj1" fmla="val 118478"/>
              <a:gd name="adj2" fmla="val 118478"/>
              <a:gd name="adj3" fmla="val 16667"/>
              <a:gd name="adj4" fmla="val 6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9573" name="AutoShape 5"/>
          <p:cNvSpPr>
            <a:spLocks noChangeArrowheads="1"/>
          </p:cNvSpPr>
          <p:nvPr/>
        </p:nvSpPr>
        <p:spPr bwMode="auto">
          <a:xfrm>
            <a:off x="457200" y="3097213"/>
            <a:ext cx="8305800" cy="3276600"/>
          </a:xfrm>
          <a:prstGeom prst="foldedCorner">
            <a:avLst>
              <a:gd name="adj" fmla="val 12500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609600" y="3249613"/>
            <a:ext cx="8001000" cy="36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660066"/>
                </a:solidFill>
                <a:latin typeface="Times New Roman" pitchFamily="18" charset="0"/>
              </a:rPr>
              <a:t>Я ШОКОЛАДНЫЙ ЗАЯЦ, Я ЛАСКОВЫЙ МЕРЗАВЕЦ…</a:t>
            </a:r>
          </a:p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660066"/>
                </a:solidFill>
                <a:latin typeface="Times New Roman" pitchFamily="18" charset="0"/>
              </a:rPr>
              <a:t>ТРОПИКАНА ЖЕНЩИНА, ГОРЯЧА И БЕШЕНА, ВНУТРИ СОЛЕНАЯ КАК КРОВЬ, ТЕКИЛА ЛЮБОВЬ…</a:t>
            </a:r>
          </a:p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660066"/>
                </a:solidFill>
                <a:latin typeface="Times New Roman" pitchFamily="18" charset="0"/>
              </a:rPr>
              <a:t>УБЕЙ МОЮ ПОДРУГУ…</a:t>
            </a:r>
          </a:p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660066"/>
                </a:solidFill>
                <a:latin typeface="Times New Roman" pitchFamily="18" charset="0"/>
              </a:rPr>
              <a:t>БАУНТИ УАУНТИ, СНИКЕРСЫ – УИКЕРСЫ…               </a:t>
            </a:r>
          </a:p>
          <a:p>
            <a:pPr>
              <a:spcBef>
                <a:spcPct val="50000"/>
              </a:spcBef>
            </a:pPr>
            <a:r>
              <a:rPr lang="ru-RU" sz="2200" b="1">
                <a:solidFill>
                  <a:srgbClr val="660066"/>
                </a:solidFill>
                <a:latin typeface="Times New Roman" pitchFamily="18" charset="0"/>
              </a:rPr>
              <a:t>ХОЧУ Я ЗАМУЖ, ЗАМУЖ ХОЧУ, ТЫ НЕ БОЙСЯ Я ВСЕ ОПЛАЧУ </a:t>
            </a:r>
          </a:p>
          <a:p>
            <a:pPr>
              <a:spcBef>
                <a:spcPct val="50000"/>
              </a:spcBef>
            </a:pPr>
            <a:endParaRPr lang="ru-RU" sz="2200" b="1">
              <a:solidFill>
                <a:srgbClr val="660066"/>
              </a:solidFill>
              <a:latin typeface="Times New Roman" pitchFamily="18" charset="0"/>
            </a:endParaRPr>
          </a:p>
        </p:txBody>
      </p:sp>
      <p:sp>
        <p:nvSpPr>
          <p:cNvPr id="109575" name="Text Box 7"/>
          <p:cNvSpPr txBox="1">
            <a:spLocks noChangeArrowheads="1"/>
          </p:cNvSpPr>
          <p:nvPr/>
        </p:nvSpPr>
        <p:spPr bwMode="auto">
          <a:xfrm>
            <a:off x="609600" y="1649413"/>
            <a:ext cx="8153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СМИ, РЕКЛАМА, ЭСТРАДА, КИНО, МОДА, КОНФОРМИЗМ, ДЕНАЦИОНАЛИЗАЦИЯ КУЛЬТУРЫ, ГЛОБАЛИЗМ И ДР.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684213" y="476250"/>
            <a:ext cx="7772400" cy="1143000"/>
          </a:xfrm>
          <a:prstGeom prst="rect">
            <a:avLst/>
          </a:prstGeom>
          <a:solidFill>
            <a:srgbClr val="CCECFF"/>
          </a:solidFill>
          <a:ln w="2857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ВАРИАНТЫ И УРОВНИ ДИССОЦИАЦИИ И ДЕГРАДАЦИИ ЧЕЛОВЕКА И ОБЩЕСТВА</a:t>
            </a:r>
            <a:endParaRPr lang="ru-RU" sz="4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0595" name="Oval 3"/>
          <p:cNvSpPr>
            <a:spLocks noChangeArrowheads="1"/>
          </p:cNvSpPr>
          <p:nvPr/>
        </p:nvSpPr>
        <p:spPr bwMode="auto">
          <a:xfrm>
            <a:off x="250825" y="2636838"/>
            <a:ext cx="4953000" cy="6858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0596" name="Oval 4"/>
          <p:cNvSpPr>
            <a:spLocks noChangeArrowheads="1"/>
          </p:cNvSpPr>
          <p:nvPr/>
        </p:nvSpPr>
        <p:spPr bwMode="auto">
          <a:xfrm>
            <a:off x="107950" y="3429000"/>
            <a:ext cx="5181600" cy="6858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0597" name="Oval 5"/>
          <p:cNvSpPr>
            <a:spLocks noChangeArrowheads="1"/>
          </p:cNvSpPr>
          <p:nvPr/>
        </p:nvSpPr>
        <p:spPr bwMode="auto">
          <a:xfrm>
            <a:off x="107950" y="4292600"/>
            <a:ext cx="5410200" cy="609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solidFill>
                <a:srgbClr val="CCFFCC"/>
              </a:solidFill>
              <a:latin typeface="Times New Roman" pitchFamily="18" charset="0"/>
            </a:endParaRPr>
          </a:p>
        </p:txBody>
      </p:sp>
      <p:sp>
        <p:nvSpPr>
          <p:cNvPr id="110598" name="Oval 6"/>
          <p:cNvSpPr>
            <a:spLocks noChangeArrowheads="1"/>
          </p:cNvSpPr>
          <p:nvPr/>
        </p:nvSpPr>
        <p:spPr bwMode="auto">
          <a:xfrm>
            <a:off x="107950" y="5013325"/>
            <a:ext cx="5791200" cy="685800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0599" name="Oval 7"/>
          <p:cNvSpPr>
            <a:spLocks noChangeArrowheads="1"/>
          </p:cNvSpPr>
          <p:nvPr/>
        </p:nvSpPr>
        <p:spPr bwMode="auto">
          <a:xfrm>
            <a:off x="179388" y="5949950"/>
            <a:ext cx="6769100" cy="6858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827088" y="2781300"/>
            <a:ext cx="373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33"/>
                </a:solidFill>
                <a:latin typeface="Times New Roman" pitchFamily="18" charset="0"/>
              </a:rPr>
              <a:t>МЕЖФУНКЦИОНАЛЬНАЯ</a:t>
            </a:r>
          </a:p>
        </p:txBody>
      </p:sp>
      <p:sp>
        <p:nvSpPr>
          <p:cNvPr id="110601" name="Oval 9"/>
          <p:cNvSpPr>
            <a:spLocks noChangeArrowheads="1"/>
          </p:cNvSpPr>
          <p:nvPr/>
        </p:nvSpPr>
        <p:spPr bwMode="auto">
          <a:xfrm>
            <a:off x="323850" y="1916113"/>
            <a:ext cx="4800600" cy="6096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0602" name="Text Box 10"/>
          <p:cNvSpPr txBox="1">
            <a:spLocks noChangeArrowheads="1"/>
          </p:cNvSpPr>
          <p:nvPr/>
        </p:nvSpPr>
        <p:spPr bwMode="auto">
          <a:xfrm>
            <a:off x="827088" y="2060575"/>
            <a:ext cx="396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663300"/>
                </a:solidFill>
                <a:latin typeface="Times New Roman" pitchFamily="18" charset="0"/>
              </a:rPr>
              <a:t>ВНУТРИФУНКЦИОНАЛЬНАЯ</a:t>
            </a:r>
          </a:p>
        </p:txBody>
      </p:sp>
      <p:sp>
        <p:nvSpPr>
          <p:cNvPr id="110603" name="Text Box 11"/>
          <p:cNvSpPr txBox="1">
            <a:spLocks noChangeArrowheads="1"/>
          </p:cNvSpPr>
          <p:nvPr/>
        </p:nvSpPr>
        <p:spPr bwMode="auto">
          <a:xfrm>
            <a:off x="971550" y="3573463"/>
            <a:ext cx="350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00"/>
                </a:solidFill>
                <a:latin typeface="Times New Roman" pitchFamily="18" charset="0"/>
              </a:rPr>
              <a:t>ПСИХОСОМАТИЧЕСКАЯ</a:t>
            </a:r>
          </a:p>
        </p:txBody>
      </p:sp>
      <p:sp>
        <p:nvSpPr>
          <p:cNvPr id="110604" name="Text Box 12"/>
          <p:cNvSpPr txBox="1">
            <a:spLocks noChangeArrowheads="1"/>
          </p:cNvSpPr>
          <p:nvPr/>
        </p:nvSpPr>
        <p:spPr bwMode="auto">
          <a:xfrm>
            <a:off x="1116013" y="4365625"/>
            <a:ext cx="381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3300"/>
                </a:solidFill>
                <a:latin typeface="Times New Roman" pitchFamily="18" charset="0"/>
              </a:rPr>
              <a:t>ПСИХО-СОЦИАЛЬНАЯ</a:t>
            </a:r>
          </a:p>
        </p:txBody>
      </p:sp>
      <p:sp>
        <p:nvSpPr>
          <p:cNvPr id="110605" name="Text Box 13"/>
          <p:cNvSpPr txBox="1">
            <a:spLocks noChangeArrowheads="1"/>
          </p:cNvSpPr>
          <p:nvPr/>
        </p:nvSpPr>
        <p:spPr bwMode="auto">
          <a:xfrm>
            <a:off x="900113" y="5157788"/>
            <a:ext cx="441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660066"/>
                </a:solidFill>
                <a:latin typeface="Times New Roman" pitchFamily="18" charset="0"/>
              </a:rPr>
              <a:t>ЭТНОКУЛЬТУРАЛЬНАЯ</a:t>
            </a:r>
          </a:p>
        </p:txBody>
      </p:sp>
      <p:sp>
        <p:nvSpPr>
          <p:cNvPr id="110606" name="Text Box 14"/>
          <p:cNvSpPr txBox="1">
            <a:spLocks noChangeArrowheads="1"/>
          </p:cNvSpPr>
          <p:nvPr/>
        </p:nvSpPr>
        <p:spPr bwMode="auto">
          <a:xfrm>
            <a:off x="539750" y="6092825"/>
            <a:ext cx="632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АДМИНИСТРАТИВНО-ХОЗЯЙСТВЕННАЯ</a:t>
            </a:r>
          </a:p>
        </p:txBody>
      </p:sp>
      <p:sp>
        <p:nvSpPr>
          <p:cNvPr id="110607" name="Line 15"/>
          <p:cNvSpPr>
            <a:spLocks noChangeShapeType="1"/>
          </p:cNvSpPr>
          <p:nvPr/>
        </p:nvSpPr>
        <p:spPr bwMode="auto">
          <a:xfrm flipH="1">
            <a:off x="5148263" y="1628775"/>
            <a:ext cx="3276600" cy="533400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0608" name="Line 16"/>
          <p:cNvSpPr>
            <a:spLocks noChangeShapeType="1"/>
          </p:cNvSpPr>
          <p:nvPr/>
        </p:nvSpPr>
        <p:spPr bwMode="auto">
          <a:xfrm flipH="1">
            <a:off x="5148263" y="1628775"/>
            <a:ext cx="3352800" cy="1295400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0609" name="Line 17"/>
          <p:cNvSpPr>
            <a:spLocks noChangeShapeType="1"/>
          </p:cNvSpPr>
          <p:nvPr/>
        </p:nvSpPr>
        <p:spPr bwMode="auto">
          <a:xfrm flipH="1">
            <a:off x="5292725" y="1628775"/>
            <a:ext cx="3200400" cy="2209800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0610" name="Line 18"/>
          <p:cNvSpPr>
            <a:spLocks noChangeShapeType="1"/>
          </p:cNvSpPr>
          <p:nvPr/>
        </p:nvSpPr>
        <p:spPr bwMode="auto">
          <a:xfrm flipH="1">
            <a:off x="5508625" y="1628775"/>
            <a:ext cx="2967038" cy="2952750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0611" name="Line 19"/>
          <p:cNvSpPr>
            <a:spLocks noChangeShapeType="1"/>
          </p:cNvSpPr>
          <p:nvPr/>
        </p:nvSpPr>
        <p:spPr bwMode="auto">
          <a:xfrm flipH="1">
            <a:off x="5940425" y="1700213"/>
            <a:ext cx="2509838" cy="3673475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0612" name="Line 20"/>
          <p:cNvSpPr>
            <a:spLocks noChangeShapeType="1"/>
          </p:cNvSpPr>
          <p:nvPr/>
        </p:nvSpPr>
        <p:spPr bwMode="auto">
          <a:xfrm flipH="1">
            <a:off x="6948488" y="1700213"/>
            <a:ext cx="1490662" cy="4537075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304800" y="333375"/>
            <a:ext cx="86868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sz="32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Мониторинг деструктивных воздействий           в СМИ</a:t>
            </a:r>
          </a:p>
        </p:txBody>
      </p:sp>
      <p:graphicFrame>
        <p:nvGraphicFramePr>
          <p:cNvPr id="10242" name="Object 0"/>
          <p:cNvGraphicFramePr>
            <a:graphicFrameLocks noChangeAspect="1"/>
          </p:cNvGraphicFramePr>
          <p:nvPr/>
        </p:nvGraphicFramePr>
        <p:xfrm>
          <a:off x="1522413" y="1393825"/>
          <a:ext cx="6097587" cy="4065588"/>
        </p:xfrm>
        <a:graphic>
          <a:graphicData uri="http://schemas.openxmlformats.org/presentationml/2006/ole">
            <p:oleObj spid="_x0000_s8194" r:id="rId3" imgW="6096528" imgH="4066384" progId="Excel.Sheet.8">
              <p:embed/>
            </p:oleObj>
          </a:graphicData>
        </a:graphic>
      </p:graphicFrame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81000" y="5562600"/>
            <a:ext cx="8534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66"/>
                </a:solidFill>
                <a:latin typeface="Arial" charset="0"/>
              </a:rPr>
              <a:t>Динамика упоминаний о психопатологии в музыкальной продукции последних 25 лет в результате анализа 1200 песен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304800" y="381000"/>
            <a:ext cx="8534400" cy="838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304800" y="381000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003300"/>
                </a:solidFill>
                <a:latin typeface="Arial" charset="0"/>
              </a:rPr>
              <a:t>ПОЧЕМУ ПСИХИКА ВЫБРАНА МИШЕНЬЮ ДЛЯ РАЗРУШЕНИЯ ЧЕЛОВЕКА И ОБЩЕСТВА</a:t>
            </a:r>
            <a:endParaRPr lang="ru-RU" sz="2400" b="1" dirty="0">
              <a:solidFill>
                <a:srgbClr val="003300"/>
              </a:solidFill>
              <a:latin typeface="Arial" charset="0"/>
            </a:endParaRPr>
          </a:p>
        </p:txBody>
      </p:sp>
      <p:graphicFrame>
        <p:nvGraphicFramePr>
          <p:cNvPr id="106500" name="Group 4"/>
          <p:cNvGraphicFramePr>
            <a:graphicFrameLocks noGrp="1"/>
          </p:cNvGraphicFramePr>
          <p:nvPr/>
        </p:nvGraphicFramePr>
        <p:xfrm>
          <a:off x="228600" y="1905000"/>
          <a:ext cx="8610600" cy="4425951"/>
        </p:xfrm>
        <a:graphic>
          <a:graphicData uri="http://schemas.openxmlformats.org/drawingml/2006/table">
            <a:tbl>
              <a:tblPr/>
              <a:tblGrid>
                <a:gridCol w="6553200"/>
                <a:gridCol w="990600"/>
                <a:gridCol w="1066800"/>
              </a:tblGrid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СРАВНЕНИЕ  ЗАЩИТЫ  ТЕЛА И ДУШИ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ТЕЛО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ДУША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Ощущение боли и восприятие опасности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Эмоции и чувства (тревога, страх)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Мышление (оценка опасности, план действий)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Воля (защитное поведение)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Память (избегание повторных повреждений)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Интеллект (предупреждение самоповреждений)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74638"/>
            <a:ext cx="8605620" cy="60833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Научный подход к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восстановлению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со-знания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интеграции психических функций и поведения.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200" b="1" dirty="0" smtClean="0"/>
              <a:t>Этому нужно научится и научить других </a:t>
            </a:r>
            <a:br>
              <a:rPr lang="ru-RU" sz="3200" b="1" dirty="0" smtClean="0"/>
            </a:br>
            <a:r>
              <a:rPr lang="ru-RU" sz="3200" b="1" dirty="0" smtClean="0"/>
              <a:t>для самозащиты, </a:t>
            </a:r>
            <a:br>
              <a:rPr lang="ru-RU" sz="3200" b="1" dirty="0" smtClean="0"/>
            </a:br>
            <a:r>
              <a:rPr lang="ru-RU" sz="3200" b="1" dirty="0" smtClean="0"/>
              <a:t>потому что  от этой «свободы слова», создающей  управляемый хаос в голове, </a:t>
            </a:r>
            <a:br>
              <a:rPr lang="ru-RU" sz="3200" b="1" dirty="0" smtClean="0"/>
            </a:br>
            <a:r>
              <a:rPr lang="ru-RU" sz="3200" b="1" dirty="0" smtClean="0"/>
              <a:t>никто не защищает   </a:t>
            </a:r>
            <a:endParaRPr lang="ru-RU" sz="3200" b="1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357158" y="0"/>
            <a:ext cx="831535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1-я точка опоры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интеграции и расширения сознания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вечный мир и объективные законы</a:t>
            </a:r>
          </a:p>
        </p:txBody>
      </p:sp>
      <p:pic>
        <p:nvPicPr>
          <p:cNvPr id="73731" name="Picture 3" descr="527547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676400"/>
            <a:ext cx="449580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4" descr="Shema_pla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76400"/>
            <a:ext cx="4114800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85720" y="5429265"/>
            <a:ext cx="86058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ctr">
              <a:spcBef>
                <a:spcPct val="50000"/>
              </a:spcBef>
              <a:buAutoNum type="arabicPeriod"/>
            </a:pPr>
            <a:r>
              <a:rPr lang="ru-RU" sz="2800" b="1" dirty="0" smtClean="0">
                <a:solidFill>
                  <a:srgbClr val="003300"/>
                </a:solidFill>
              </a:rPr>
              <a:t>Вселенная едина - вне эпохи</a:t>
            </a:r>
            <a:r>
              <a:rPr lang="ru-RU" sz="2800" b="1" dirty="0">
                <a:solidFill>
                  <a:srgbClr val="003300"/>
                </a:solidFill>
              </a:rPr>
              <a:t>, политики, национальности, </a:t>
            </a:r>
            <a:r>
              <a:rPr lang="ru-RU" sz="2800" b="1" dirty="0" smtClean="0">
                <a:solidFill>
                  <a:srgbClr val="003300"/>
                </a:solidFill>
              </a:rPr>
              <a:t>религии,             социальной структуризации времени </a:t>
            </a:r>
            <a:endParaRPr lang="ru-RU" sz="28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381000" y="457200"/>
            <a:ext cx="824388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2-я точка опоры. </a:t>
            </a:r>
            <a:r>
              <a:rPr lang="ru-RU" sz="2800" b="1" dirty="0" err="1">
                <a:solidFill>
                  <a:schemeClr val="tx2"/>
                </a:solidFill>
                <a:latin typeface="Arial" charset="0"/>
              </a:rPr>
              <a:t>Биопсихосоциальная</a:t>
            </a:r>
            <a:r>
              <a:rPr lang="ru-RU" sz="2800" b="1" dirty="0">
                <a:solidFill>
                  <a:schemeClr val="tx2"/>
                </a:solidFill>
                <a:latin typeface="Arial" charset="0"/>
              </a:rPr>
              <a:t/>
            </a:r>
            <a:br>
              <a:rPr lang="ru-RU" sz="2800" b="1" dirty="0">
                <a:solidFill>
                  <a:schemeClr val="tx2"/>
                </a:solidFill>
                <a:latin typeface="Arial" charset="0"/>
              </a:rPr>
            </a:br>
            <a:r>
              <a:rPr lang="ru-RU" sz="2800" b="1" dirty="0">
                <a:solidFill>
                  <a:schemeClr val="tx2"/>
                </a:solidFill>
                <a:latin typeface="Arial" charset="0"/>
              </a:rPr>
              <a:t>структура человека </a:t>
            </a:r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едина и универсальна</a:t>
            </a:r>
            <a:endParaRPr lang="ru-RU" sz="2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3429000" y="1981200"/>
            <a:ext cx="3886200" cy="34290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 b="1">
              <a:solidFill>
                <a:schemeClr val="accent2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>
              <a:latin typeface="Tahoma" pitchFamily="34" charset="0"/>
            </a:endParaRPr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3962400" y="2438400"/>
            <a:ext cx="2895600" cy="2514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4419600" y="2895600"/>
            <a:ext cx="19812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029200" y="1905000"/>
            <a:ext cx="936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дух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876800" y="2438400"/>
            <a:ext cx="1144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953000" y="3276600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graphicFrame>
        <p:nvGraphicFramePr>
          <p:cNvPr id="8194" name="Диаграмма 21"/>
          <p:cNvGraphicFramePr>
            <a:graphicFrameLocks/>
          </p:cNvGraphicFramePr>
          <p:nvPr/>
        </p:nvGraphicFramePr>
        <p:xfrm>
          <a:off x="381000" y="1447800"/>
          <a:ext cx="1447800" cy="1524000"/>
        </p:xfrm>
        <a:graphic>
          <a:graphicData uri="http://schemas.openxmlformats.org/presentationml/2006/ole">
            <p:oleObj spid="_x0000_s10242" r:id="rId3" imgW="1444877" imgH="1524132" progId="Excel.Sheet.8">
              <p:embed/>
            </p:oleObj>
          </a:graphicData>
        </a:graphic>
      </p:graphicFrame>
      <p:grpSp>
        <p:nvGrpSpPr>
          <p:cNvPr id="2" name="Группа 34"/>
          <p:cNvGrpSpPr>
            <a:grpSpLocks/>
          </p:cNvGrpSpPr>
          <p:nvPr/>
        </p:nvGrpSpPr>
        <p:grpSpPr bwMode="auto">
          <a:xfrm>
            <a:off x="533400" y="3124200"/>
            <a:ext cx="1219200" cy="1271588"/>
            <a:chOff x="3000364" y="3482790"/>
            <a:chExt cx="1428760" cy="1500198"/>
          </a:xfrm>
        </p:grpSpPr>
        <p:grpSp>
          <p:nvGrpSpPr>
            <p:cNvPr id="3" name="Группа 33"/>
            <p:cNvGrpSpPr>
              <a:grpSpLocks/>
            </p:cNvGrpSpPr>
            <p:nvPr/>
          </p:nvGrpSpPr>
          <p:grpSpPr bwMode="auto">
            <a:xfrm>
              <a:off x="3000364" y="3482790"/>
              <a:ext cx="1428760" cy="999568"/>
              <a:chOff x="3000364" y="3482790"/>
              <a:chExt cx="1428760" cy="999568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3000364" y="3482790"/>
                <a:ext cx="1428760" cy="500067"/>
              </a:xfrm>
              <a:prstGeom prst="rect">
                <a:avLst/>
              </a:prstGeom>
              <a:solidFill>
                <a:srgbClr val="FF99CC"/>
              </a:solidFill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00364" y="3982857"/>
                <a:ext cx="1428760" cy="500065"/>
              </a:xfrm>
              <a:prstGeom prst="rect">
                <a:avLst/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000364" y="4482922"/>
              <a:ext cx="1428760" cy="500066"/>
            </a:xfrm>
            <a:prstGeom prst="rect">
              <a:avLst/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grpSp>
        <p:nvGrpSpPr>
          <p:cNvPr id="4" name="Группа 32"/>
          <p:cNvGrpSpPr>
            <a:grpSpLocks/>
          </p:cNvGrpSpPr>
          <p:nvPr/>
        </p:nvGrpSpPr>
        <p:grpSpPr bwMode="auto">
          <a:xfrm>
            <a:off x="381000" y="4724400"/>
            <a:ext cx="1371600" cy="1143000"/>
            <a:chOff x="4714876" y="3500438"/>
            <a:chExt cx="1857388" cy="1500198"/>
          </a:xfrm>
        </p:grpSpPr>
        <p:grpSp>
          <p:nvGrpSpPr>
            <p:cNvPr id="5" name="Группа 31"/>
            <p:cNvGrpSpPr>
              <a:grpSpLocks/>
            </p:cNvGrpSpPr>
            <p:nvPr/>
          </p:nvGrpSpPr>
          <p:grpSpPr bwMode="auto">
            <a:xfrm>
              <a:off x="5000628" y="3500438"/>
              <a:ext cx="1277201" cy="1000132"/>
              <a:chOff x="5000628" y="3500438"/>
              <a:chExt cx="1277201" cy="1000132"/>
            </a:xfrm>
          </p:grpSpPr>
          <p:sp>
            <p:nvSpPr>
              <p:cNvPr id="18" name="Равнобедренный треугольник 17"/>
              <p:cNvSpPr/>
              <p:nvPr/>
            </p:nvSpPr>
            <p:spPr>
              <a:xfrm>
                <a:off x="5286711" y="3500438"/>
                <a:ext cx="713719" cy="570909"/>
              </a:xfrm>
              <a:prstGeom prst="triangle">
                <a:avLst>
                  <a:gd name="adj" fmla="val 50000"/>
                </a:avLst>
              </a:prstGeom>
              <a:solidFill>
                <a:srgbClr val="FF99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19" name="Трапеция 18"/>
              <p:cNvSpPr/>
              <p:nvPr/>
            </p:nvSpPr>
            <p:spPr>
              <a:xfrm>
                <a:off x="5000795" y="4071347"/>
                <a:ext cx="1276955" cy="429223"/>
              </a:xfrm>
              <a:prstGeom prst="trapezoid">
                <a:avLst>
                  <a:gd name="adj" fmla="val 64738"/>
                </a:avLst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0" name="Трапеция 19"/>
            <p:cNvSpPr/>
            <p:nvPr/>
          </p:nvSpPr>
          <p:spPr>
            <a:xfrm>
              <a:off x="4714876" y="4498487"/>
              <a:ext cx="1857388" cy="502149"/>
            </a:xfrm>
            <a:prstGeom prst="trapezoid">
              <a:avLst>
                <a:gd name="adj" fmla="val 59043"/>
              </a:avLst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sp>
        <p:nvSpPr>
          <p:cNvPr id="76821" name="Rectangle 21"/>
          <p:cNvSpPr>
            <a:spLocks noChangeArrowheads="1"/>
          </p:cNvSpPr>
          <p:nvPr/>
        </p:nvSpPr>
        <p:spPr bwMode="auto">
          <a:xfrm>
            <a:off x="214313" y="5786438"/>
            <a:ext cx="8610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Иерархия масштабов и приоритетов биологических, социальных и духовных потребностей человека всеобщая - вне эпохи, политики, национальности, религии 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Прямоугольник 2"/>
          <p:cNvSpPr>
            <a:spLocks noChangeArrowheads="1"/>
          </p:cNvSpPr>
          <p:nvPr/>
        </p:nvSpPr>
        <p:spPr bwMode="auto">
          <a:xfrm>
            <a:off x="285750" y="285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500035" y="2285992"/>
            <a:ext cx="8143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Социальные потребности </a:t>
            </a:r>
            <a:r>
              <a:rPr lang="ru-RU" sz="2800" b="1" dirty="0" smtClean="0">
                <a:solidFill>
                  <a:srgbClr val="FF0000"/>
                </a:solidFill>
              </a:rPr>
              <a:t>–</a:t>
            </a:r>
            <a:r>
              <a:rPr lang="ru-RU" sz="2800" dirty="0" smtClean="0">
                <a:solidFill>
                  <a:srgbClr val="FF0000"/>
                </a:solidFill>
              </a:rPr>
              <a:t>  обеспечение целостности </a:t>
            </a:r>
            <a:r>
              <a:rPr lang="ru-RU" sz="2800" dirty="0">
                <a:solidFill>
                  <a:srgbClr val="FF0000"/>
                </a:solidFill>
              </a:rPr>
              <a:t>и гармоничности человека </a:t>
            </a:r>
            <a:r>
              <a:rPr lang="ru-RU" sz="2800" b="1" dirty="0">
                <a:solidFill>
                  <a:srgbClr val="FF0000"/>
                </a:solidFill>
              </a:rPr>
              <a:t>в границах (в пространстве) общества </a:t>
            </a:r>
            <a:r>
              <a:rPr lang="ru-RU" sz="2800" dirty="0">
                <a:solidFill>
                  <a:srgbClr val="FF0000"/>
                </a:solidFill>
              </a:rPr>
              <a:t>- в сфере общения, дружбы, любви, совместной деятельности. </a:t>
            </a:r>
          </a:p>
        </p:txBody>
      </p:sp>
      <p:sp>
        <p:nvSpPr>
          <p:cNvPr id="95236" name="Прямоугольник 4"/>
          <p:cNvSpPr>
            <a:spLocks noChangeArrowheads="1"/>
          </p:cNvSpPr>
          <p:nvPr/>
        </p:nvSpPr>
        <p:spPr bwMode="auto">
          <a:xfrm>
            <a:off x="642910" y="4214818"/>
            <a:ext cx="85010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Духовные потребности </a:t>
            </a:r>
            <a:r>
              <a:rPr lang="ru-RU" sz="2800" dirty="0">
                <a:solidFill>
                  <a:srgbClr val="7030A0"/>
                </a:solidFill>
              </a:rPr>
              <a:t>проявляются стремлением в целостности и гармоничности человека </a:t>
            </a:r>
            <a:r>
              <a:rPr lang="ru-RU" sz="2800" b="1" dirty="0">
                <a:solidFill>
                  <a:srgbClr val="7030A0"/>
                </a:solidFill>
              </a:rPr>
              <a:t>в пространстве человечества, Вселенной, вечности.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>
                <a:solidFill>
                  <a:srgbClr val="7030A0"/>
                </a:solidFill>
              </a:rPr>
              <a:t>Это </a:t>
            </a:r>
            <a:r>
              <a:rPr lang="ru-RU" sz="2800" smtClean="0">
                <a:solidFill>
                  <a:srgbClr val="7030A0"/>
                </a:solidFill>
              </a:rPr>
              <a:t>– ответственность, </a:t>
            </a:r>
            <a:r>
              <a:rPr lang="ru-RU" sz="2800" dirty="0">
                <a:solidFill>
                  <a:srgbClr val="7030A0"/>
                </a:solidFill>
              </a:rPr>
              <a:t>совесть, справедливость, милосердие, сострадание,  патриотизм, подвиг, самоотверженность и др.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4291"/>
            <a:ext cx="77867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Биологические потребности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предназначены для обеспечения целостности и гармоничности человека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в границах тела, организма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2747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Современная </a:t>
            </a:r>
            <a:r>
              <a:rPr lang="ru-RU" b="1" dirty="0" err="1" smtClean="0">
                <a:solidFill>
                  <a:srgbClr val="FF0000"/>
                </a:solidFill>
              </a:rPr>
              <a:t>ноосферная</a:t>
            </a:r>
            <a:r>
              <a:rPr lang="ru-RU" b="1" dirty="0" smtClean="0">
                <a:solidFill>
                  <a:srgbClr val="FF0000"/>
                </a:solidFill>
              </a:rPr>
              <a:t> парадигма развития общества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006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       Из резолюции  Международной научной конференции, посвященной 150-летию В.И.Вернадского. Санкт-Петербург 13.03.2013: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Для улучшения качества жизни и управления необходимо осуществлять принцип примата духовных потребностей над материальными потребностями</a:t>
            </a:r>
            <a:r>
              <a:rPr lang="ru-RU" b="1" dirty="0" smtClean="0"/>
              <a:t>, </a:t>
            </a:r>
          </a:p>
          <a:p>
            <a:r>
              <a:rPr lang="ru-RU" b="1" dirty="0" smtClean="0"/>
              <a:t>Примата долгосрочных интересов сохранения природы и разнообразия форм жизни на земле над краткосрочными интересами получения прибыли и эгоцентричных форм обогащения и  потребления наслаждений.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45116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Примеры навязывания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err="1" smtClean="0">
                <a:solidFill>
                  <a:srgbClr val="C00000"/>
                </a:solidFill>
              </a:rPr>
              <a:t>саморазрушительного</a:t>
            </a:r>
            <a:r>
              <a:rPr lang="ru-RU" b="1" dirty="0" smtClean="0">
                <a:solidFill>
                  <a:srgbClr val="C00000"/>
                </a:solidFill>
              </a:rPr>
              <a:t> поведения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информационно-психологическими воздействиями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3-я точка опоры.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Психика 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форма 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отражения – едина для всех </a:t>
            </a: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4755" name="Picture 3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412875"/>
            <a:ext cx="52578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 descr="сканирование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781300"/>
            <a:ext cx="1524000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 descr="сканирование0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4422775"/>
            <a:ext cx="1828800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7019925" y="4797425"/>
            <a:ext cx="0" cy="1828800"/>
          </a:xfrm>
          <a:prstGeom prst="line">
            <a:avLst/>
          </a:prstGeom>
          <a:noFill/>
          <a:ln w="1524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59" name="Line 7"/>
          <p:cNvSpPr>
            <a:spLocks noChangeShapeType="1"/>
          </p:cNvSpPr>
          <p:nvPr/>
        </p:nvSpPr>
        <p:spPr bwMode="auto">
          <a:xfrm flipH="1">
            <a:off x="3873500" y="5859463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6227763" y="5734050"/>
            <a:ext cx="381000" cy="304800"/>
          </a:xfrm>
          <a:prstGeom prst="ellipse">
            <a:avLst/>
          </a:prstGeom>
          <a:solidFill>
            <a:srgbClr val="CC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4761" name="Oval 9"/>
          <p:cNvSpPr>
            <a:spLocks noChangeArrowheads="1"/>
          </p:cNvSpPr>
          <p:nvPr/>
        </p:nvSpPr>
        <p:spPr bwMode="auto">
          <a:xfrm>
            <a:off x="5181600" y="3048000"/>
            <a:ext cx="304800" cy="3048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50825" y="27082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2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7740650" y="16287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3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6019800" y="20066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4</a:t>
            </a: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5148263" y="2924175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5791200" y="502920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7</a:t>
            </a:r>
          </a:p>
        </p:txBody>
      </p:sp>
      <p:sp>
        <p:nvSpPr>
          <p:cNvPr id="74767" name="Line 15"/>
          <p:cNvSpPr>
            <a:spLocks noChangeShapeType="1"/>
          </p:cNvSpPr>
          <p:nvPr/>
        </p:nvSpPr>
        <p:spPr bwMode="auto">
          <a:xfrm flipH="1">
            <a:off x="3733800" y="3352800"/>
            <a:ext cx="1371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 flipH="1">
            <a:off x="4419600" y="3352800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69" name="Line 17"/>
          <p:cNvSpPr>
            <a:spLocks noChangeShapeType="1"/>
          </p:cNvSpPr>
          <p:nvPr/>
        </p:nvSpPr>
        <p:spPr bwMode="auto">
          <a:xfrm flipH="1">
            <a:off x="5029200" y="33528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4770" name="Text Box 18"/>
          <p:cNvSpPr txBox="1">
            <a:spLocks noChangeArrowheads="1"/>
          </p:cNvSpPr>
          <p:nvPr/>
        </p:nvSpPr>
        <p:spPr bwMode="auto">
          <a:xfrm>
            <a:off x="2555875" y="3500438"/>
            <a:ext cx="19224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6-гормоны</a:t>
            </a:r>
          </a:p>
        </p:txBody>
      </p: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3851275" y="5949950"/>
            <a:ext cx="361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8</a:t>
            </a:r>
          </a:p>
        </p:txBody>
      </p:sp>
      <p:sp>
        <p:nvSpPr>
          <p:cNvPr id="74772" name="Rectangle 20"/>
          <p:cNvSpPr>
            <a:spLocks noChangeArrowheads="1"/>
          </p:cNvSpPr>
          <p:nvPr/>
        </p:nvSpPr>
        <p:spPr bwMode="auto">
          <a:xfrm>
            <a:off x="4356100" y="4221163"/>
            <a:ext cx="304800" cy="228600"/>
          </a:xfrm>
          <a:prstGeom prst="rect">
            <a:avLst/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4773" name="AutoShape 21"/>
          <p:cNvSpPr>
            <a:spLocks noChangeArrowheads="1"/>
          </p:cNvSpPr>
          <p:nvPr/>
        </p:nvSpPr>
        <p:spPr bwMode="auto">
          <a:xfrm>
            <a:off x="5029200" y="4114800"/>
            <a:ext cx="304800" cy="3048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4774" name="Text Box 22"/>
          <p:cNvSpPr txBox="1">
            <a:spLocks noChangeArrowheads="1"/>
          </p:cNvSpPr>
          <p:nvPr/>
        </p:nvSpPr>
        <p:spPr bwMode="auto">
          <a:xfrm>
            <a:off x="1476375" y="836613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1</a:t>
            </a:r>
          </a:p>
        </p:txBody>
      </p:sp>
      <p:pic>
        <p:nvPicPr>
          <p:cNvPr id="74775" name="Picture 23" descr="http://gogo.ru/preview?id=183863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1143000"/>
            <a:ext cx="169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786813" cy="863600"/>
          </a:xfrm>
        </p:spPr>
        <p:txBody>
          <a:bodyPr anchor="ctr"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000099"/>
                </a:solidFill>
                <a:latin typeface="+mn-lt"/>
              </a:rPr>
              <a:t>4-я точка опоры. Структура нормальной психической деятельности</a:t>
            </a:r>
            <a:endParaRPr lang="ru-RU" sz="3200" b="1" dirty="0" smtClean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88067" name="Oval 6"/>
          <p:cNvSpPr>
            <a:spLocks noChangeArrowheads="1"/>
          </p:cNvSpPr>
          <p:nvPr/>
        </p:nvSpPr>
        <p:spPr bwMode="auto">
          <a:xfrm>
            <a:off x="2743200" y="2057400"/>
            <a:ext cx="4114800" cy="38862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68" name="Oval 7"/>
          <p:cNvSpPr>
            <a:spLocks noChangeArrowheads="1"/>
          </p:cNvSpPr>
          <p:nvPr/>
        </p:nvSpPr>
        <p:spPr bwMode="auto">
          <a:xfrm>
            <a:off x="3352800" y="2590800"/>
            <a:ext cx="2895600" cy="27432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69" name="Oval 8"/>
          <p:cNvSpPr>
            <a:spLocks noChangeArrowheads="1"/>
          </p:cNvSpPr>
          <p:nvPr/>
        </p:nvSpPr>
        <p:spPr bwMode="auto">
          <a:xfrm>
            <a:off x="3962400" y="3200400"/>
            <a:ext cx="16764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70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88071" name="Text Box 10"/>
          <p:cNvSpPr txBox="1">
            <a:spLocks noChangeArrowheads="1"/>
          </p:cNvSpPr>
          <p:nvPr/>
        </p:nvSpPr>
        <p:spPr bwMode="auto">
          <a:xfrm>
            <a:off x="4114800" y="25908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8072" name="Text Box 11"/>
          <p:cNvSpPr txBox="1">
            <a:spLocks noChangeArrowheads="1"/>
          </p:cNvSpPr>
          <p:nvPr/>
        </p:nvSpPr>
        <p:spPr bwMode="auto">
          <a:xfrm>
            <a:off x="4267200" y="33528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88073" name="Line 13"/>
          <p:cNvSpPr>
            <a:spLocks noChangeShapeType="1"/>
          </p:cNvSpPr>
          <p:nvPr/>
        </p:nvSpPr>
        <p:spPr bwMode="auto">
          <a:xfrm>
            <a:off x="2484438" y="1628775"/>
            <a:ext cx="2303462" cy="22320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4" name="Line 14"/>
          <p:cNvSpPr>
            <a:spLocks noChangeShapeType="1"/>
          </p:cNvSpPr>
          <p:nvPr/>
        </p:nvSpPr>
        <p:spPr bwMode="auto">
          <a:xfrm flipV="1">
            <a:off x="4787900" y="1484313"/>
            <a:ext cx="2286000" cy="24384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5" name="Line 15"/>
          <p:cNvSpPr>
            <a:spLocks noChangeShapeType="1"/>
          </p:cNvSpPr>
          <p:nvPr/>
        </p:nvSpPr>
        <p:spPr bwMode="auto">
          <a:xfrm flipV="1">
            <a:off x="4800600" y="3505200"/>
            <a:ext cx="3581400" cy="381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6" name="Line 16"/>
          <p:cNvSpPr>
            <a:spLocks noChangeShapeType="1"/>
          </p:cNvSpPr>
          <p:nvPr/>
        </p:nvSpPr>
        <p:spPr bwMode="auto">
          <a:xfrm>
            <a:off x="4800600" y="3886200"/>
            <a:ext cx="3124200" cy="1905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7" name="Line 17"/>
          <p:cNvSpPr>
            <a:spLocks noChangeShapeType="1"/>
          </p:cNvSpPr>
          <p:nvPr/>
        </p:nvSpPr>
        <p:spPr bwMode="auto">
          <a:xfrm>
            <a:off x="4800600" y="3886200"/>
            <a:ext cx="762000" cy="26670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8" name="Line 18"/>
          <p:cNvSpPr>
            <a:spLocks noChangeShapeType="1"/>
          </p:cNvSpPr>
          <p:nvPr/>
        </p:nvSpPr>
        <p:spPr bwMode="auto">
          <a:xfrm flipH="1">
            <a:off x="2057400" y="3886200"/>
            <a:ext cx="2743200" cy="2362200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79" name="Line 19"/>
          <p:cNvSpPr>
            <a:spLocks noChangeShapeType="1"/>
          </p:cNvSpPr>
          <p:nvPr/>
        </p:nvSpPr>
        <p:spPr bwMode="auto">
          <a:xfrm flipH="1">
            <a:off x="755650" y="3860800"/>
            <a:ext cx="4032250" cy="98425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8080" name="AutoShape 29"/>
          <p:cNvSpPr>
            <a:spLocks noChangeArrowheads="1"/>
          </p:cNvSpPr>
          <p:nvPr/>
        </p:nvSpPr>
        <p:spPr bwMode="auto">
          <a:xfrm>
            <a:off x="533400" y="2438400"/>
            <a:ext cx="19812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FF00"/>
                </a:solidFill>
                <a:latin typeface="Times New Roman" pitchFamily="18" charset="0"/>
              </a:rPr>
              <a:t>вв</a:t>
            </a:r>
            <a:r>
              <a:rPr lang="ru-RU" sz="2400">
                <a:latin typeface="Times New Roman" pitchFamily="18" charset="0"/>
              </a:rPr>
              <a:t>восприятие</a:t>
            </a:r>
            <a:endParaRPr lang="ru-RU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88081" name="AutoShape 30"/>
          <p:cNvSpPr>
            <a:spLocks noChangeArrowheads="1"/>
          </p:cNvSpPr>
          <p:nvPr/>
        </p:nvSpPr>
        <p:spPr bwMode="auto">
          <a:xfrm>
            <a:off x="762000" y="4343400"/>
            <a:ext cx="1828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88082" name="Text Box 31"/>
          <p:cNvSpPr txBox="1">
            <a:spLocks noChangeArrowheads="1"/>
          </p:cNvSpPr>
          <p:nvPr/>
        </p:nvSpPr>
        <p:spPr bwMode="auto">
          <a:xfrm>
            <a:off x="838200" y="4419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эмоции</a:t>
            </a:r>
          </a:p>
        </p:txBody>
      </p:sp>
      <p:sp>
        <p:nvSpPr>
          <p:cNvPr id="88083" name="AutoShape 32"/>
          <p:cNvSpPr>
            <a:spLocks noChangeArrowheads="1"/>
          </p:cNvSpPr>
          <p:nvPr/>
        </p:nvSpPr>
        <p:spPr bwMode="auto">
          <a:xfrm>
            <a:off x="2895600" y="6019800"/>
            <a:ext cx="18288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4" name="AutoShape 33"/>
          <p:cNvSpPr>
            <a:spLocks noChangeArrowheads="1"/>
          </p:cNvSpPr>
          <p:nvPr/>
        </p:nvSpPr>
        <p:spPr bwMode="auto">
          <a:xfrm>
            <a:off x="5943600" y="5867400"/>
            <a:ext cx="17526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5" name="AutoShape 34"/>
          <p:cNvSpPr>
            <a:spLocks noChangeArrowheads="1"/>
          </p:cNvSpPr>
          <p:nvPr/>
        </p:nvSpPr>
        <p:spPr bwMode="auto">
          <a:xfrm>
            <a:off x="7391400" y="4191000"/>
            <a:ext cx="14478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6" name="AutoShape 35"/>
          <p:cNvSpPr>
            <a:spLocks noChangeArrowheads="1"/>
          </p:cNvSpPr>
          <p:nvPr/>
        </p:nvSpPr>
        <p:spPr bwMode="auto">
          <a:xfrm>
            <a:off x="6781800" y="2514600"/>
            <a:ext cx="2057400" cy="6096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7" name="AutoShape 36"/>
          <p:cNvSpPr>
            <a:spLocks noChangeArrowheads="1"/>
          </p:cNvSpPr>
          <p:nvPr/>
        </p:nvSpPr>
        <p:spPr bwMode="auto">
          <a:xfrm>
            <a:off x="3810000" y="1447800"/>
            <a:ext cx="2133600" cy="533400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8088" name="Text Box 37"/>
          <p:cNvSpPr txBox="1">
            <a:spLocks noChangeArrowheads="1"/>
          </p:cNvSpPr>
          <p:nvPr/>
        </p:nvSpPr>
        <p:spPr bwMode="auto">
          <a:xfrm>
            <a:off x="4114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сознание</a:t>
            </a:r>
          </a:p>
        </p:txBody>
      </p:sp>
      <p:sp>
        <p:nvSpPr>
          <p:cNvPr id="88089" name="Text Box 38"/>
          <p:cNvSpPr txBox="1">
            <a:spLocks noChangeArrowheads="1"/>
          </p:cNvSpPr>
          <p:nvPr/>
        </p:nvSpPr>
        <p:spPr bwMode="auto">
          <a:xfrm>
            <a:off x="7010400" y="2590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интеллект</a:t>
            </a:r>
          </a:p>
        </p:txBody>
      </p:sp>
      <p:sp>
        <p:nvSpPr>
          <p:cNvPr id="88090" name="Text Box 39"/>
          <p:cNvSpPr txBox="1">
            <a:spLocks noChangeArrowheads="1"/>
          </p:cNvSpPr>
          <p:nvPr/>
        </p:nvSpPr>
        <p:spPr bwMode="auto">
          <a:xfrm>
            <a:off x="7467600" y="42672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память</a:t>
            </a:r>
          </a:p>
        </p:txBody>
      </p:sp>
      <p:sp>
        <p:nvSpPr>
          <p:cNvPr id="88091" name="Text Box 40"/>
          <p:cNvSpPr txBox="1">
            <a:spLocks noChangeArrowheads="1"/>
          </p:cNvSpPr>
          <p:nvPr/>
        </p:nvSpPr>
        <p:spPr bwMode="auto">
          <a:xfrm>
            <a:off x="6019800" y="59436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мышление</a:t>
            </a:r>
          </a:p>
        </p:txBody>
      </p:sp>
      <p:sp>
        <p:nvSpPr>
          <p:cNvPr id="88092" name="Text Box 41"/>
          <p:cNvSpPr txBox="1">
            <a:spLocks noChangeArrowheads="1"/>
          </p:cNvSpPr>
          <p:nvPr/>
        </p:nvSpPr>
        <p:spPr bwMode="auto">
          <a:xfrm>
            <a:off x="3276600" y="60960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воля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58690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Практические рекомендации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для защиты 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err="1" smtClean="0">
                <a:solidFill>
                  <a:srgbClr val="FF0000"/>
                </a:solidFill>
              </a:rPr>
              <a:t>со-знания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/>
              <a:t>от деструктивных </a:t>
            </a:r>
            <a:br>
              <a:rPr lang="ru-RU" b="1" dirty="0" smtClean="0"/>
            </a:br>
            <a:r>
              <a:rPr lang="ru-RU" b="1" dirty="0" smtClean="0"/>
              <a:t>информационно-психологических </a:t>
            </a:r>
            <a:br>
              <a:rPr lang="ru-RU" b="1" dirty="0" smtClean="0"/>
            </a:br>
            <a:r>
              <a:rPr lang="ru-RU" b="1" dirty="0" smtClean="0"/>
              <a:t>воздействий – 3 этапа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вместо цензуры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1"/>
          <p:cNvSpPr txBox="1">
            <a:spLocks noChangeArrowheads="1"/>
          </p:cNvSpPr>
          <p:nvPr/>
        </p:nvSpPr>
        <p:spPr bwMode="auto">
          <a:xfrm>
            <a:off x="357188" y="357188"/>
            <a:ext cx="835818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Алгоритм </a:t>
            </a:r>
          </a:p>
          <a:p>
            <a:pPr algn="ctr"/>
            <a:r>
              <a:rPr lang="ru-RU" sz="2800" b="1" dirty="0" err="1">
                <a:solidFill>
                  <a:srgbClr val="FF0000"/>
                </a:solidFill>
              </a:rPr>
              <a:t>биопсихосоциального</a:t>
            </a:r>
            <a:r>
              <a:rPr lang="ru-RU" sz="2800" b="1" dirty="0">
                <a:solidFill>
                  <a:srgbClr val="FF0000"/>
                </a:solidFill>
              </a:rPr>
              <a:t> анализа информационно-психологической продукции</a:t>
            </a:r>
          </a:p>
        </p:txBody>
      </p:sp>
      <p:sp>
        <p:nvSpPr>
          <p:cNvPr id="58371" name="TextBox 2"/>
          <p:cNvSpPr txBox="1">
            <a:spLocks noChangeArrowheads="1"/>
          </p:cNvSpPr>
          <p:nvPr/>
        </p:nvSpPr>
        <p:spPr bwMode="auto">
          <a:xfrm>
            <a:off x="285720" y="1714488"/>
            <a:ext cx="857256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99"/>
                </a:solidFill>
              </a:rPr>
              <a:t>1 этап – Экзистенциальный </a:t>
            </a:r>
            <a:r>
              <a:rPr lang="ru-RU" sz="2400" dirty="0">
                <a:solidFill>
                  <a:srgbClr val="000099"/>
                </a:solidFill>
              </a:rPr>
              <a:t>- определение приоритетной потребности из комплекса </a:t>
            </a:r>
            <a:r>
              <a:rPr lang="ru-RU" sz="2400" dirty="0" err="1">
                <a:solidFill>
                  <a:srgbClr val="000099"/>
                </a:solidFill>
              </a:rPr>
              <a:t>биопсихосоциальных</a:t>
            </a:r>
            <a:r>
              <a:rPr lang="ru-RU" sz="2400" dirty="0">
                <a:solidFill>
                  <a:srgbClr val="000099"/>
                </a:solidFill>
              </a:rPr>
              <a:t> потребностей</a:t>
            </a:r>
          </a:p>
          <a:p>
            <a:endParaRPr lang="ru-RU" sz="2400" dirty="0">
              <a:solidFill>
                <a:srgbClr val="000099"/>
              </a:solidFill>
            </a:endParaRPr>
          </a:p>
          <a:p>
            <a:r>
              <a:rPr lang="ru-RU" sz="2400" b="1" dirty="0">
                <a:solidFill>
                  <a:srgbClr val="000099"/>
                </a:solidFill>
              </a:rPr>
              <a:t>2 этап – Социально-психологический </a:t>
            </a:r>
            <a:r>
              <a:rPr lang="ru-RU" sz="2400" dirty="0">
                <a:solidFill>
                  <a:srgbClr val="000099"/>
                </a:solidFill>
              </a:rPr>
              <a:t>- определение стратегии поведения заложенной и выраженной песне </a:t>
            </a:r>
            <a:r>
              <a:rPr lang="ru-RU" sz="2400" dirty="0" smtClean="0">
                <a:solidFill>
                  <a:srgbClr val="000099"/>
                </a:solidFill>
              </a:rPr>
              <a:t>    </a:t>
            </a:r>
            <a:r>
              <a:rPr lang="ru-RU" sz="2400" i="1" dirty="0">
                <a:solidFill>
                  <a:srgbClr val="000099"/>
                </a:solidFill>
              </a:rPr>
              <a:t>(по </a:t>
            </a:r>
            <a:r>
              <a:rPr lang="ru-RU" sz="2400" i="1" dirty="0" err="1">
                <a:solidFill>
                  <a:srgbClr val="000099"/>
                </a:solidFill>
              </a:rPr>
              <a:t>Хайму</a:t>
            </a:r>
            <a:r>
              <a:rPr lang="ru-RU" sz="2400" i="1" dirty="0">
                <a:solidFill>
                  <a:srgbClr val="000099"/>
                </a:solidFill>
              </a:rPr>
              <a:t>)</a:t>
            </a:r>
          </a:p>
          <a:p>
            <a:endParaRPr lang="ru-RU" sz="2400" dirty="0">
              <a:solidFill>
                <a:srgbClr val="000099"/>
              </a:solidFill>
            </a:endParaRPr>
          </a:p>
          <a:p>
            <a:r>
              <a:rPr lang="ru-RU" sz="2400" b="1" dirty="0">
                <a:solidFill>
                  <a:srgbClr val="000099"/>
                </a:solidFill>
              </a:rPr>
              <a:t>3 этап – Психиатрический </a:t>
            </a:r>
            <a:r>
              <a:rPr lang="ru-RU" sz="2400" dirty="0">
                <a:solidFill>
                  <a:srgbClr val="000099"/>
                </a:solidFill>
              </a:rPr>
              <a:t>– определение варианта психопатологического расстройства</a:t>
            </a:r>
          </a:p>
          <a:p>
            <a:r>
              <a:rPr lang="ru-RU" sz="2400" b="1" dirty="0">
                <a:solidFill>
                  <a:srgbClr val="000099"/>
                </a:solidFill>
              </a:rPr>
              <a:t>3.1.</a:t>
            </a:r>
            <a:r>
              <a:rPr lang="ru-RU" sz="2400" dirty="0">
                <a:solidFill>
                  <a:srgbClr val="000099"/>
                </a:solidFill>
              </a:rPr>
              <a:t> уровни дезинтеграции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285750" y="6215063"/>
            <a:ext cx="824388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2800" b="1">
                <a:solidFill>
                  <a:schemeClr val="tx2"/>
                </a:solidFill>
              </a:rPr>
              <a:t>Биопсихосоциальная структура человека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3429000" y="1981200"/>
            <a:ext cx="3886200" cy="34290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 b="1">
              <a:solidFill>
                <a:schemeClr val="accent2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sz="3200">
              <a:latin typeface="Tahoma" pitchFamily="34" charset="0"/>
            </a:endParaRP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962400" y="2438400"/>
            <a:ext cx="2895600" cy="2514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4419600" y="2895600"/>
            <a:ext cx="1981200" cy="16002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5029200" y="1905000"/>
            <a:ext cx="936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дух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4876800" y="2438400"/>
            <a:ext cx="1144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99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4953000" y="3276600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CC3300"/>
                </a:solidFill>
                <a:latin typeface="Times New Roman" pitchFamily="18" charset="0"/>
              </a:rPr>
              <a:t>тело</a:t>
            </a:r>
          </a:p>
        </p:txBody>
      </p:sp>
      <p:graphicFrame>
        <p:nvGraphicFramePr>
          <p:cNvPr id="9218" name="Диаграмма 21"/>
          <p:cNvGraphicFramePr>
            <a:graphicFrameLocks/>
          </p:cNvGraphicFramePr>
          <p:nvPr/>
        </p:nvGraphicFramePr>
        <p:xfrm>
          <a:off x="381000" y="1447800"/>
          <a:ext cx="1447800" cy="1524000"/>
        </p:xfrm>
        <a:graphic>
          <a:graphicData uri="http://schemas.openxmlformats.org/presentationml/2006/ole">
            <p:oleObj spid="_x0000_s9218" r:id="rId3" imgW="1444877" imgH="1524132" progId="Excel.Sheet.8">
              <p:embed/>
            </p:oleObj>
          </a:graphicData>
        </a:graphic>
      </p:graphicFrame>
      <p:grpSp>
        <p:nvGrpSpPr>
          <p:cNvPr id="2" name="Группа 34"/>
          <p:cNvGrpSpPr>
            <a:grpSpLocks/>
          </p:cNvGrpSpPr>
          <p:nvPr/>
        </p:nvGrpSpPr>
        <p:grpSpPr bwMode="auto">
          <a:xfrm>
            <a:off x="533400" y="3124200"/>
            <a:ext cx="1219200" cy="1271588"/>
            <a:chOff x="3000364" y="3482790"/>
            <a:chExt cx="1428760" cy="1500198"/>
          </a:xfrm>
        </p:grpSpPr>
        <p:grpSp>
          <p:nvGrpSpPr>
            <p:cNvPr id="3" name="Группа 33"/>
            <p:cNvGrpSpPr>
              <a:grpSpLocks/>
            </p:cNvGrpSpPr>
            <p:nvPr/>
          </p:nvGrpSpPr>
          <p:grpSpPr bwMode="auto">
            <a:xfrm>
              <a:off x="3000364" y="3482790"/>
              <a:ext cx="1428760" cy="999568"/>
              <a:chOff x="3000364" y="3482790"/>
              <a:chExt cx="1428760" cy="999568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3000364" y="3482790"/>
                <a:ext cx="1428760" cy="500067"/>
              </a:xfrm>
              <a:prstGeom prst="rect">
                <a:avLst/>
              </a:prstGeom>
              <a:solidFill>
                <a:srgbClr val="FF99CC"/>
              </a:solidFill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00364" y="3982857"/>
                <a:ext cx="1428760" cy="500065"/>
              </a:xfrm>
              <a:prstGeom prst="rect">
                <a:avLst/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000364" y="4482922"/>
              <a:ext cx="1428760" cy="500066"/>
            </a:xfrm>
            <a:prstGeom prst="rect">
              <a:avLst/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grpSp>
        <p:nvGrpSpPr>
          <p:cNvPr id="4" name="Группа 32"/>
          <p:cNvGrpSpPr>
            <a:grpSpLocks/>
          </p:cNvGrpSpPr>
          <p:nvPr/>
        </p:nvGrpSpPr>
        <p:grpSpPr bwMode="auto">
          <a:xfrm>
            <a:off x="381000" y="4724400"/>
            <a:ext cx="1371600" cy="1143000"/>
            <a:chOff x="4714876" y="3500438"/>
            <a:chExt cx="1857388" cy="1500198"/>
          </a:xfrm>
        </p:grpSpPr>
        <p:grpSp>
          <p:nvGrpSpPr>
            <p:cNvPr id="5" name="Группа 31"/>
            <p:cNvGrpSpPr>
              <a:grpSpLocks/>
            </p:cNvGrpSpPr>
            <p:nvPr/>
          </p:nvGrpSpPr>
          <p:grpSpPr bwMode="auto">
            <a:xfrm>
              <a:off x="5000628" y="3500438"/>
              <a:ext cx="1277201" cy="1000132"/>
              <a:chOff x="5000628" y="3500438"/>
              <a:chExt cx="1277201" cy="1000132"/>
            </a:xfrm>
          </p:grpSpPr>
          <p:sp>
            <p:nvSpPr>
              <p:cNvPr id="18" name="Равнобедренный треугольник 17"/>
              <p:cNvSpPr/>
              <p:nvPr/>
            </p:nvSpPr>
            <p:spPr>
              <a:xfrm>
                <a:off x="5286711" y="3500438"/>
                <a:ext cx="713719" cy="570909"/>
              </a:xfrm>
              <a:prstGeom prst="triangle">
                <a:avLst>
                  <a:gd name="adj" fmla="val 50000"/>
                </a:avLst>
              </a:prstGeom>
              <a:solidFill>
                <a:srgbClr val="FF99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  <p:sp>
            <p:nvSpPr>
              <p:cNvPr id="19" name="Трапеция 18"/>
              <p:cNvSpPr/>
              <p:nvPr/>
            </p:nvSpPr>
            <p:spPr>
              <a:xfrm>
                <a:off x="5000795" y="4071347"/>
                <a:ext cx="1276955" cy="429223"/>
              </a:xfrm>
              <a:prstGeom prst="trapezoid">
                <a:avLst>
                  <a:gd name="adj" fmla="val 64738"/>
                </a:avLst>
              </a:prstGeom>
              <a:solidFill>
                <a:srgbClr val="99FFCC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2400" b="1"/>
              </a:p>
            </p:txBody>
          </p:sp>
        </p:grpSp>
        <p:sp>
          <p:nvSpPr>
            <p:cNvPr id="20" name="Трапеция 19"/>
            <p:cNvSpPr/>
            <p:nvPr/>
          </p:nvSpPr>
          <p:spPr>
            <a:xfrm>
              <a:off x="4714876" y="4498487"/>
              <a:ext cx="1857388" cy="502149"/>
            </a:xfrm>
            <a:prstGeom prst="trapezoid">
              <a:avLst>
                <a:gd name="adj" fmla="val 59043"/>
              </a:avLst>
            </a:prstGeom>
            <a:solidFill>
              <a:srgbClr val="00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b="1"/>
            </a:p>
          </p:txBody>
        </p:sp>
      </p:grpSp>
      <p:sp>
        <p:nvSpPr>
          <p:cNvPr id="9228" name="Прямоугольник 20"/>
          <p:cNvSpPr>
            <a:spLocks noChangeArrowheads="1"/>
          </p:cNvSpPr>
          <p:nvPr/>
        </p:nvSpPr>
        <p:spPr bwMode="auto">
          <a:xfrm>
            <a:off x="571500" y="285750"/>
            <a:ext cx="79295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</a:rPr>
              <a:t>1 </a:t>
            </a:r>
            <a:r>
              <a:rPr lang="ru-RU" sz="2400" b="1" dirty="0">
                <a:solidFill>
                  <a:srgbClr val="000099"/>
                </a:solidFill>
              </a:rPr>
              <a:t>этап </a:t>
            </a:r>
            <a:r>
              <a:rPr lang="ru-RU" sz="3200" b="1" dirty="0">
                <a:solidFill>
                  <a:srgbClr val="000099"/>
                </a:solidFill>
              </a:rPr>
              <a:t>– </a:t>
            </a:r>
            <a:r>
              <a:rPr lang="ru-RU" sz="3200" b="1" dirty="0" smtClean="0">
                <a:solidFill>
                  <a:srgbClr val="000099"/>
                </a:solidFill>
              </a:rPr>
              <a:t>смысловой (целевой) </a:t>
            </a:r>
            <a:r>
              <a:rPr lang="ru-RU" sz="3200" b="1" dirty="0">
                <a:solidFill>
                  <a:srgbClr val="000099"/>
                </a:solidFill>
              </a:rPr>
              <a:t>- определение приоритетной </a:t>
            </a:r>
            <a:r>
              <a:rPr lang="ru-RU" sz="3200" b="1" dirty="0" smtClean="0">
                <a:solidFill>
                  <a:srgbClr val="000099"/>
                </a:solidFill>
              </a:rPr>
              <a:t>потребности из 3-х</a:t>
            </a:r>
            <a:endParaRPr lang="ru-RU" sz="3200" b="1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 rot="16200000" flipH="1">
            <a:off x="1678781" y="3536157"/>
            <a:ext cx="5572125" cy="71438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995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357188"/>
            <a:ext cx="1738312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500063"/>
            <a:ext cx="1714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Oval 7"/>
          <p:cNvSpPr>
            <a:spLocks noChangeArrowheads="1"/>
          </p:cNvSpPr>
          <p:nvPr/>
        </p:nvSpPr>
        <p:spPr bwMode="auto">
          <a:xfrm>
            <a:off x="1000125" y="3571875"/>
            <a:ext cx="3276600" cy="28194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4998" name="Oval 8"/>
          <p:cNvSpPr>
            <a:spLocks noChangeArrowheads="1"/>
          </p:cNvSpPr>
          <p:nvPr/>
        </p:nvSpPr>
        <p:spPr bwMode="auto">
          <a:xfrm>
            <a:off x="1609725" y="4029075"/>
            <a:ext cx="2057400" cy="18288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4999" name="Oval 9"/>
          <p:cNvSpPr>
            <a:spLocks noChangeArrowheads="1"/>
          </p:cNvSpPr>
          <p:nvPr/>
        </p:nvSpPr>
        <p:spPr bwMode="auto">
          <a:xfrm>
            <a:off x="2066925" y="4486275"/>
            <a:ext cx="11430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5000" name="Text Box 10"/>
          <p:cNvSpPr txBox="1">
            <a:spLocks noChangeArrowheads="1"/>
          </p:cNvSpPr>
          <p:nvPr/>
        </p:nvSpPr>
        <p:spPr bwMode="auto">
          <a:xfrm>
            <a:off x="2219325" y="4867275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660066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85001" name="Text Box 11"/>
          <p:cNvSpPr txBox="1">
            <a:spLocks noChangeArrowheads="1"/>
          </p:cNvSpPr>
          <p:nvPr/>
        </p:nvSpPr>
        <p:spPr bwMode="auto">
          <a:xfrm>
            <a:off x="2143125" y="410527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5002" name="Text Box 12"/>
          <p:cNvSpPr txBox="1">
            <a:spLocks noChangeArrowheads="1"/>
          </p:cNvSpPr>
          <p:nvPr/>
        </p:nvSpPr>
        <p:spPr bwMode="auto">
          <a:xfrm>
            <a:off x="2219325" y="3648075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0066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4929188" y="3571875"/>
            <a:ext cx="3276600" cy="2819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n>
                <a:solidFill>
                  <a:srgbClr val="FFCCCC"/>
                </a:solidFill>
              </a:ln>
            </a:endParaRPr>
          </a:p>
        </p:txBody>
      </p:sp>
      <p:sp>
        <p:nvSpPr>
          <p:cNvPr id="85004" name="Oval 8"/>
          <p:cNvSpPr>
            <a:spLocks noChangeArrowheads="1"/>
          </p:cNvSpPr>
          <p:nvPr/>
        </p:nvSpPr>
        <p:spPr bwMode="auto">
          <a:xfrm>
            <a:off x="5538788" y="4029075"/>
            <a:ext cx="2057400" cy="18288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5005" name="Oval 9"/>
          <p:cNvSpPr>
            <a:spLocks noChangeArrowheads="1"/>
          </p:cNvSpPr>
          <p:nvPr/>
        </p:nvSpPr>
        <p:spPr bwMode="auto">
          <a:xfrm>
            <a:off x="5995988" y="4486275"/>
            <a:ext cx="11430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5006" name="Text Box 10"/>
          <p:cNvSpPr txBox="1">
            <a:spLocks noChangeArrowheads="1"/>
          </p:cNvSpPr>
          <p:nvPr/>
        </p:nvSpPr>
        <p:spPr bwMode="auto">
          <a:xfrm>
            <a:off x="6072188" y="3643313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660066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85007" name="Text Box 11"/>
          <p:cNvSpPr txBox="1">
            <a:spLocks noChangeArrowheads="1"/>
          </p:cNvSpPr>
          <p:nvPr/>
        </p:nvSpPr>
        <p:spPr bwMode="auto">
          <a:xfrm>
            <a:off x="6072188" y="410527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85008" name="Text Box 12"/>
          <p:cNvSpPr txBox="1">
            <a:spLocks noChangeArrowheads="1"/>
          </p:cNvSpPr>
          <p:nvPr/>
        </p:nvSpPr>
        <p:spPr bwMode="auto">
          <a:xfrm>
            <a:off x="6143625" y="4786313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0066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7188" y="214313"/>
            <a:ext cx="85725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     Последствия смены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приоритетов потребностей в результате реформ</a:t>
            </a:r>
          </a:p>
        </p:txBody>
      </p:sp>
      <p:pic>
        <p:nvPicPr>
          <p:cNvPr id="85010" name="Picture 18" descr="C:\Users\user\Desktop\hammer_sickle_in_star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571500"/>
            <a:ext cx="10604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11" name="Picture 18" descr="C:\Users\user\Desktop\hammer_sickle_in_star_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38" y="2928938"/>
            <a:ext cx="846137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12" name="Picture 19" descr="C:\Users\user\Desktop\bag_of_money_-__1348837cl-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" y="2928938"/>
            <a:ext cx="1214438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13" name="Picture 19" descr="C:\Users\user\Desktop\bag_of_money_-__1348837cl-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75" y="714375"/>
            <a:ext cx="19034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единительная линия 23"/>
          <p:cNvCxnSpPr/>
          <p:nvPr/>
        </p:nvCxnSpPr>
        <p:spPr>
          <a:xfrm rot="5400000">
            <a:off x="714375" y="2214563"/>
            <a:ext cx="1643063" cy="7143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19" idx="0"/>
          </p:cNvCxnSpPr>
          <p:nvPr/>
        </p:nvCxnSpPr>
        <p:spPr>
          <a:xfrm rot="5400000">
            <a:off x="7283450" y="2282826"/>
            <a:ext cx="1285875" cy="635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Причина затяжного мирового финансового и  системного кризиса -  качество управляющих борьбой с кризисом- самых богатых и властных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        Эффекты ПАВ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Эйфория. Субъективная приятность. Влечение</a:t>
            </a:r>
          </a:p>
          <a:p>
            <a:r>
              <a:rPr lang="ru-RU" b="1" dirty="0" smtClean="0"/>
              <a:t>Искажение реальности</a:t>
            </a:r>
          </a:p>
          <a:p>
            <a:r>
              <a:rPr lang="ru-RU" b="1" dirty="0" smtClean="0"/>
              <a:t>Высокая самооценка</a:t>
            </a:r>
          </a:p>
          <a:p>
            <a:r>
              <a:rPr lang="ru-RU" b="1" dirty="0" smtClean="0"/>
              <a:t>Эгоцентризм</a:t>
            </a:r>
          </a:p>
          <a:p>
            <a:r>
              <a:rPr lang="ru-RU" b="1" dirty="0" smtClean="0"/>
              <a:t>Рост доз</a:t>
            </a:r>
          </a:p>
          <a:p>
            <a:r>
              <a:rPr lang="ru-RU" b="1" dirty="0" smtClean="0"/>
              <a:t>Изменение реактивности</a:t>
            </a:r>
          </a:p>
          <a:p>
            <a:r>
              <a:rPr lang="ru-RU" b="1" dirty="0" smtClean="0"/>
              <a:t>Групповая зависимость</a:t>
            </a:r>
          </a:p>
          <a:p>
            <a:r>
              <a:rPr lang="ru-RU" b="1" dirty="0" smtClean="0"/>
              <a:t>Синдром отмены</a:t>
            </a:r>
          </a:p>
          <a:p>
            <a:r>
              <a:rPr lang="ru-RU" b="1" dirty="0" smtClean="0"/>
              <a:t>Неодолимое влечение</a:t>
            </a:r>
          </a:p>
          <a:p>
            <a:r>
              <a:rPr lang="ru-RU" b="1" dirty="0" smtClean="0"/>
              <a:t>Деградация моральная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0070C0"/>
                </a:solidFill>
              </a:rPr>
              <a:t>Эффекты власти и богатства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Эйфория. Субъективная приятность. Влечение</a:t>
            </a:r>
          </a:p>
          <a:p>
            <a:r>
              <a:rPr lang="ru-RU" b="1" dirty="0" smtClean="0"/>
              <a:t>Искажение реальности</a:t>
            </a:r>
          </a:p>
          <a:p>
            <a:r>
              <a:rPr lang="ru-RU" b="1" dirty="0" smtClean="0"/>
              <a:t>Высокая самооценка</a:t>
            </a:r>
          </a:p>
          <a:p>
            <a:r>
              <a:rPr lang="ru-RU" b="1" dirty="0" smtClean="0"/>
              <a:t>Эгоцентризм</a:t>
            </a:r>
          </a:p>
          <a:p>
            <a:r>
              <a:rPr lang="ru-RU" b="1" dirty="0" smtClean="0"/>
              <a:t>Рост должностей и доходов</a:t>
            </a:r>
          </a:p>
          <a:p>
            <a:r>
              <a:rPr lang="ru-RU" b="1" dirty="0" smtClean="0"/>
              <a:t>Утрата ответственности</a:t>
            </a:r>
          </a:p>
          <a:p>
            <a:r>
              <a:rPr lang="ru-RU" b="1" dirty="0" smtClean="0"/>
              <a:t>Партийная зависимость</a:t>
            </a:r>
          </a:p>
          <a:p>
            <a:r>
              <a:rPr lang="ru-RU" b="1" dirty="0" smtClean="0"/>
              <a:t>Синдром отмены</a:t>
            </a:r>
          </a:p>
          <a:p>
            <a:r>
              <a:rPr lang="ru-RU" b="1" dirty="0" smtClean="0"/>
              <a:t>Неодолимое влечение</a:t>
            </a:r>
          </a:p>
          <a:p>
            <a:r>
              <a:rPr lang="ru-RU" b="1" dirty="0" smtClean="0"/>
              <a:t>Деградация моральная</a:t>
            </a:r>
          </a:p>
          <a:p>
            <a:pPr lvl="2"/>
            <a:endParaRPr lang="ru-RU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5"/>
          <p:cNvGrpSpPr>
            <a:grpSpLocks/>
          </p:cNvGrpSpPr>
          <p:nvPr/>
        </p:nvGrpSpPr>
        <p:grpSpPr bwMode="auto">
          <a:xfrm>
            <a:off x="0" y="1214422"/>
            <a:ext cx="8915400" cy="5343525"/>
            <a:chOff x="-3" y="-3"/>
            <a:chExt cx="5196" cy="8262"/>
          </a:xfrm>
        </p:grpSpPr>
        <p:grpSp>
          <p:nvGrpSpPr>
            <p:cNvPr id="3" name="Group 303"/>
            <p:cNvGrpSpPr>
              <a:grpSpLocks/>
            </p:cNvGrpSpPr>
            <p:nvPr/>
          </p:nvGrpSpPr>
          <p:grpSpPr bwMode="auto">
            <a:xfrm>
              <a:off x="0" y="0"/>
              <a:ext cx="5190" cy="8256"/>
              <a:chOff x="0" y="0"/>
              <a:chExt cx="5190" cy="8256"/>
            </a:xfrm>
          </p:grpSpPr>
          <p:grpSp>
            <p:nvGrpSpPr>
              <p:cNvPr id="4" name="Group 172"/>
              <p:cNvGrpSpPr>
                <a:grpSpLocks/>
              </p:cNvGrpSpPr>
              <p:nvPr/>
            </p:nvGrpSpPr>
            <p:grpSpPr bwMode="auto">
              <a:xfrm>
                <a:off x="0" y="0"/>
                <a:ext cx="1794" cy="672"/>
                <a:chOff x="0" y="0"/>
                <a:chExt cx="1794" cy="672"/>
              </a:xfrm>
            </p:grpSpPr>
            <p:sp>
              <p:nvSpPr>
                <p:cNvPr id="87212" name="Rectangle 13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1708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dirty="0">
                      <a:solidFill>
                        <a:srgbClr val="000066"/>
                      </a:solidFill>
                    </a:rPr>
                    <a:t>Когнитивные</a:t>
                  </a:r>
                  <a:endParaRPr lang="ru-RU" sz="1600" b="1" dirty="0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7213" name="Rectangle 17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794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74"/>
              <p:cNvGrpSpPr>
                <a:grpSpLocks/>
              </p:cNvGrpSpPr>
              <p:nvPr/>
            </p:nvGrpSpPr>
            <p:grpSpPr bwMode="auto">
              <a:xfrm>
                <a:off x="1794" y="0"/>
                <a:ext cx="1705" cy="672"/>
                <a:chOff x="1794" y="0"/>
                <a:chExt cx="1705" cy="672"/>
              </a:xfrm>
            </p:grpSpPr>
            <p:sp>
              <p:nvSpPr>
                <p:cNvPr id="87210" name="Rectangle 136"/>
                <p:cNvSpPr>
                  <a:spLocks noChangeArrowheads="1"/>
                </p:cNvSpPr>
                <p:nvPr/>
              </p:nvSpPr>
              <p:spPr bwMode="auto">
                <a:xfrm>
                  <a:off x="1837" y="0"/>
                  <a:ext cx="1619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ru-RU" sz="1600" b="1">
                      <a:solidFill>
                        <a:srgbClr val="000066"/>
                      </a:solidFill>
                    </a:rPr>
                    <a:t>Эмоциональные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7211" name="Rectangle 173"/>
                <p:cNvSpPr>
                  <a:spLocks noChangeArrowheads="1"/>
                </p:cNvSpPr>
                <p:nvPr/>
              </p:nvSpPr>
              <p:spPr bwMode="auto">
                <a:xfrm>
                  <a:off x="1794" y="0"/>
                  <a:ext cx="1705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76"/>
              <p:cNvGrpSpPr>
                <a:grpSpLocks/>
              </p:cNvGrpSpPr>
              <p:nvPr/>
            </p:nvGrpSpPr>
            <p:grpSpPr bwMode="auto">
              <a:xfrm>
                <a:off x="3499" y="0"/>
                <a:ext cx="1691" cy="672"/>
                <a:chOff x="3499" y="0"/>
                <a:chExt cx="1691" cy="672"/>
              </a:xfrm>
            </p:grpSpPr>
            <p:sp>
              <p:nvSpPr>
                <p:cNvPr id="87208" name="Rectangle 137"/>
                <p:cNvSpPr>
                  <a:spLocks noChangeArrowheads="1"/>
                </p:cNvSpPr>
                <p:nvPr/>
              </p:nvSpPr>
              <p:spPr bwMode="auto">
                <a:xfrm>
                  <a:off x="3542" y="0"/>
                  <a:ext cx="1605" cy="6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>
                      <a:solidFill>
                        <a:srgbClr val="000066"/>
                      </a:solidFill>
                    </a:rPr>
                    <a:t>Поведенческие</a:t>
                  </a:r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7209" name="Rectangle 175"/>
                <p:cNvSpPr>
                  <a:spLocks noChangeArrowheads="1"/>
                </p:cNvSpPr>
                <p:nvPr/>
              </p:nvSpPr>
              <p:spPr bwMode="auto">
                <a:xfrm>
                  <a:off x="3499" y="0"/>
                  <a:ext cx="1691" cy="67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178"/>
              <p:cNvGrpSpPr>
                <a:grpSpLocks/>
              </p:cNvGrpSpPr>
              <p:nvPr/>
            </p:nvGrpSpPr>
            <p:grpSpPr bwMode="auto">
              <a:xfrm>
                <a:off x="0" y="672"/>
                <a:ext cx="5190" cy="480"/>
                <a:chOff x="0" y="672"/>
                <a:chExt cx="5190" cy="480"/>
              </a:xfrm>
            </p:grpSpPr>
            <p:sp>
              <p:nvSpPr>
                <p:cNvPr id="87206" name="Rectangle 138"/>
                <p:cNvSpPr>
                  <a:spLocks noChangeArrowheads="1"/>
                </p:cNvSpPr>
                <p:nvPr/>
              </p:nvSpPr>
              <p:spPr bwMode="auto">
                <a:xfrm>
                  <a:off x="43" y="6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87207" name="Rectangle 177"/>
                <p:cNvSpPr>
                  <a:spLocks noChangeArrowheads="1"/>
                </p:cNvSpPr>
                <p:nvPr/>
              </p:nvSpPr>
              <p:spPr bwMode="auto">
                <a:xfrm>
                  <a:off x="0" y="6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82"/>
              <p:cNvGrpSpPr>
                <a:grpSpLocks/>
              </p:cNvGrpSpPr>
              <p:nvPr/>
            </p:nvGrpSpPr>
            <p:grpSpPr bwMode="auto">
              <a:xfrm>
                <a:off x="0" y="1152"/>
                <a:ext cx="1794" cy="864"/>
                <a:chOff x="0" y="1152"/>
                <a:chExt cx="1794" cy="864"/>
              </a:xfrm>
            </p:grpSpPr>
            <p:sp>
              <p:nvSpPr>
                <p:cNvPr id="87202" name="Rectangle 181"/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1794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" name="Group 180"/>
                <p:cNvGrpSpPr>
                  <a:grpSpLocks/>
                </p:cNvGrpSpPr>
                <p:nvPr/>
              </p:nvGrpSpPr>
              <p:grpSpPr bwMode="auto">
                <a:xfrm>
                  <a:off x="0" y="1152"/>
                  <a:ext cx="1794" cy="864"/>
                  <a:chOff x="0" y="1152"/>
                  <a:chExt cx="1794" cy="864"/>
                </a:xfrm>
              </p:grpSpPr>
              <p:sp>
                <p:nvSpPr>
                  <p:cNvPr id="87204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1152"/>
                    <a:ext cx="1708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Установка собственной ценности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205" name="Rectangle 1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52"/>
                    <a:ext cx="1794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" name="Group 186"/>
              <p:cNvGrpSpPr>
                <a:grpSpLocks/>
              </p:cNvGrpSpPr>
              <p:nvPr/>
            </p:nvGrpSpPr>
            <p:grpSpPr bwMode="auto">
              <a:xfrm>
                <a:off x="1794" y="1152"/>
                <a:ext cx="1705" cy="864"/>
                <a:chOff x="1794" y="1152"/>
                <a:chExt cx="1705" cy="864"/>
              </a:xfrm>
            </p:grpSpPr>
            <p:sp>
              <p:nvSpPr>
                <p:cNvPr id="87198" name="Rectangle 185"/>
                <p:cNvSpPr>
                  <a:spLocks noChangeArrowheads="1"/>
                </p:cNvSpPr>
                <p:nvPr/>
              </p:nvSpPr>
              <p:spPr bwMode="auto">
                <a:xfrm>
                  <a:off x="1794" y="1152"/>
                  <a:ext cx="1705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1" name="Group 184"/>
                <p:cNvGrpSpPr>
                  <a:grpSpLocks/>
                </p:cNvGrpSpPr>
                <p:nvPr/>
              </p:nvGrpSpPr>
              <p:grpSpPr bwMode="auto">
                <a:xfrm>
                  <a:off x="1794" y="1152"/>
                  <a:ext cx="1705" cy="864"/>
                  <a:chOff x="1794" y="1152"/>
                  <a:chExt cx="1705" cy="864"/>
                </a:xfrm>
              </p:grpSpPr>
              <p:sp>
                <p:nvSpPr>
                  <p:cNvPr id="87200" name="Rectangle 14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1152"/>
                    <a:ext cx="1619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Протест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201" name="Rectangle 1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1152"/>
                    <a:ext cx="1705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2" name="Group 190"/>
              <p:cNvGrpSpPr>
                <a:grpSpLocks/>
              </p:cNvGrpSpPr>
              <p:nvPr/>
            </p:nvGrpSpPr>
            <p:grpSpPr bwMode="auto">
              <a:xfrm>
                <a:off x="3499" y="1152"/>
                <a:ext cx="1691" cy="864"/>
                <a:chOff x="3499" y="1152"/>
                <a:chExt cx="1691" cy="864"/>
              </a:xfrm>
            </p:grpSpPr>
            <p:sp>
              <p:nvSpPr>
                <p:cNvPr id="87194" name="Rectangle 189"/>
                <p:cNvSpPr>
                  <a:spLocks noChangeArrowheads="1"/>
                </p:cNvSpPr>
                <p:nvPr/>
              </p:nvSpPr>
              <p:spPr bwMode="auto">
                <a:xfrm>
                  <a:off x="3499" y="1152"/>
                  <a:ext cx="1691" cy="864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3" name="Group 188"/>
                <p:cNvGrpSpPr>
                  <a:grpSpLocks/>
                </p:cNvGrpSpPr>
                <p:nvPr/>
              </p:nvGrpSpPr>
              <p:grpSpPr bwMode="auto">
                <a:xfrm>
                  <a:off x="3499" y="1152"/>
                  <a:ext cx="1691" cy="864"/>
                  <a:chOff x="3499" y="1152"/>
                  <a:chExt cx="1691" cy="864"/>
                </a:xfrm>
              </p:grpSpPr>
              <p:sp>
                <p:nvSpPr>
                  <p:cNvPr id="87196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1152"/>
                    <a:ext cx="1605" cy="864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Сотрудничество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97" name="Rectangle 1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1152"/>
                    <a:ext cx="1691" cy="864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194"/>
              <p:cNvGrpSpPr>
                <a:grpSpLocks/>
              </p:cNvGrpSpPr>
              <p:nvPr/>
            </p:nvGrpSpPr>
            <p:grpSpPr bwMode="auto">
              <a:xfrm>
                <a:off x="0" y="2016"/>
                <a:ext cx="1794" cy="480"/>
                <a:chOff x="0" y="2016"/>
                <a:chExt cx="1794" cy="480"/>
              </a:xfrm>
            </p:grpSpPr>
            <p:sp>
              <p:nvSpPr>
                <p:cNvPr id="87190" name="Rectangle 193"/>
                <p:cNvSpPr>
                  <a:spLocks noChangeArrowheads="1"/>
                </p:cNvSpPr>
                <p:nvPr/>
              </p:nvSpPr>
              <p:spPr bwMode="auto">
                <a:xfrm>
                  <a:off x="0" y="2016"/>
                  <a:ext cx="1794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5" name="Group 192"/>
                <p:cNvGrpSpPr>
                  <a:grpSpLocks/>
                </p:cNvGrpSpPr>
                <p:nvPr/>
              </p:nvGrpSpPr>
              <p:grpSpPr bwMode="auto">
                <a:xfrm>
                  <a:off x="0" y="2016"/>
                  <a:ext cx="1794" cy="480"/>
                  <a:chOff x="0" y="2016"/>
                  <a:chExt cx="1794" cy="480"/>
                </a:xfrm>
              </p:grpSpPr>
              <p:sp>
                <p:nvSpPr>
                  <p:cNvPr id="87192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016"/>
                    <a:ext cx="1708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Проблемный анализ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93" name="Rectangle 1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016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6" name="Group 198"/>
              <p:cNvGrpSpPr>
                <a:grpSpLocks/>
              </p:cNvGrpSpPr>
              <p:nvPr/>
            </p:nvGrpSpPr>
            <p:grpSpPr bwMode="auto">
              <a:xfrm>
                <a:off x="1794" y="2016"/>
                <a:ext cx="1705" cy="480"/>
                <a:chOff x="1794" y="2016"/>
                <a:chExt cx="1705" cy="480"/>
              </a:xfrm>
            </p:grpSpPr>
            <p:sp>
              <p:nvSpPr>
                <p:cNvPr id="87186" name="Rectangle 197"/>
                <p:cNvSpPr>
                  <a:spLocks noChangeArrowheads="1"/>
                </p:cNvSpPr>
                <p:nvPr/>
              </p:nvSpPr>
              <p:spPr bwMode="auto">
                <a:xfrm>
                  <a:off x="1794" y="2016"/>
                  <a:ext cx="1705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" name="Group 196"/>
                <p:cNvGrpSpPr>
                  <a:grpSpLocks/>
                </p:cNvGrpSpPr>
                <p:nvPr/>
              </p:nvGrpSpPr>
              <p:grpSpPr bwMode="auto">
                <a:xfrm>
                  <a:off x="1794" y="2016"/>
                  <a:ext cx="1705" cy="480"/>
                  <a:chOff x="1794" y="2016"/>
                  <a:chExt cx="1705" cy="480"/>
                </a:xfrm>
              </p:grpSpPr>
              <p:sp>
                <p:nvSpPr>
                  <p:cNvPr id="87188" name="Rectangle 14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016"/>
                    <a:ext cx="1619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Оптимизм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89" name="Rectangle 1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016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8" name="Group 202"/>
              <p:cNvGrpSpPr>
                <a:grpSpLocks/>
              </p:cNvGrpSpPr>
              <p:nvPr/>
            </p:nvGrpSpPr>
            <p:grpSpPr bwMode="auto">
              <a:xfrm>
                <a:off x="3499" y="2016"/>
                <a:ext cx="1691" cy="480"/>
                <a:chOff x="3499" y="2016"/>
                <a:chExt cx="1691" cy="480"/>
              </a:xfrm>
            </p:grpSpPr>
            <p:sp>
              <p:nvSpPr>
                <p:cNvPr id="87182" name="Rectangle 201"/>
                <p:cNvSpPr>
                  <a:spLocks noChangeArrowheads="1"/>
                </p:cNvSpPr>
                <p:nvPr/>
              </p:nvSpPr>
              <p:spPr bwMode="auto">
                <a:xfrm>
                  <a:off x="3499" y="2016"/>
                  <a:ext cx="1691" cy="48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9" name="Group 200"/>
                <p:cNvGrpSpPr>
                  <a:grpSpLocks/>
                </p:cNvGrpSpPr>
                <p:nvPr/>
              </p:nvGrpSpPr>
              <p:grpSpPr bwMode="auto">
                <a:xfrm>
                  <a:off x="3499" y="2016"/>
                  <a:ext cx="1691" cy="480"/>
                  <a:chOff x="3499" y="2016"/>
                  <a:chExt cx="1691" cy="480"/>
                </a:xfrm>
              </p:grpSpPr>
              <p:sp>
                <p:nvSpPr>
                  <p:cNvPr id="87184" name="Rectangle 14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016"/>
                    <a:ext cx="1605" cy="480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Альтруизм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85" name="Rectangle 1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016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0" name="Group 206"/>
              <p:cNvGrpSpPr>
                <a:grpSpLocks/>
              </p:cNvGrpSpPr>
              <p:nvPr/>
            </p:nvGrpSpPr>
            <p:grpSpPr bwMode="auto">
              <a:xfrm>
                <a:off x="0" y="2496"/>
                <a:ext cx="1794" cy="672"/>
                <a:chOff x="0" y="2496"/>
                <a:chExt cx="1794" cy="672"/>
              </a:xfrm>
            </p:grpSpPr>
            <p:sp>
              <p:nvSpPr>
                <p:cNvPr id="87178" name="Rectangle 205"/>
                <p:cNvSpPr>
                  <a:spLocks noChangeArrowheads="1"/>
                </p:cNvSpPr>
                <p:nvPr/>
              </p:nvSpPr>
              <p:spPr bwMode="auto">
                <a:xfrm>
                  <a:off x="0" y="2496"/>
                  <a:ext cx="1794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1" name="Group 204"/>
                <p:cNvGrpSpPr>
                  <a:grpSpLocks/>
                </p:cNvGrpSpPr>
                <p:nvPr/>
              </p:nvGrpSpPr>
              <p:grpSpPr bwMode="auto">
                <a:xfrm>
                  <a:off x="0" y="2496"/>
                  <a:ext cx="1794" cy="672"/>
                  <a:chOff x="0" y="2496"/>
                  <a:chExt cx="1794" cy="672"/>
                </a:xfrm>
              </p:grpSpPr>
              <p:sp>
                <p:nvSpPr>
                  <p:cNvPr id="87180" name="Rectangle 14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2496"/>
                    <a:ext cx="1708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Сохранение самообладания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81" name="Rectangle 20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96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2" name="Group 210"/>
              <p:cNvGrpSpPr>
                <a:grpSpLocks/>
              </p:cNvGrpSpPr>
              <p:nvPr/>
            </p:nvGrpSpPr>
            <p:grpSpPr bwMode="auto">
              <a:xfrm>
                <a:off x="1794" y="2496"/>
                <a:ext cx="1705" cy="672"/>
                <a:chOff x="1794" y="2496"/>
                <a:chExt cx="1705" cy="672"/>
              </a:xfrm>
            </p:grpSpPr>
            <p:sp>
              <p:nvSpPr>
                <p:cNvPr id="87174" name="Rectangle 209"/>
                <p:cNvSpPr>
                  <a:spLocks noChangeArrowheads="1"/>
                </p:cNvSpPr>
                <p:nvPr/>
              </p:nvSpPr>
              <p:spPr bwMode="auto">
                <a:xfrm>
                  <a:off x="1794" y="2496"/>
                  <a:ext cx="1705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" name="Group 208"/>
                <p:cNvGrpSpPr>
                  <a:grpSpLocks/>
                </p:cNvGrpSpPr>
                <p:nvPr/>
              </p:nvGrpSpPr>
              <p:grpSpPr bwMode="auto">
                <a:xfrm>
                  <a:off x="1794" y="2496"/>
                  <a:ext cx="1705" cy="672"/>
                  <a:chOff x="1794" y="2496"/>
                  <a:chExt cx="1705" cy="672"/>
                </a:xfrm>
              </p:grpSpPr>
              <p:sp>
                <p:nvSpPr>
                  <p:cNvPr id="87176" name="Rectangle 14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2496"/>
                    <a:ext cx="1619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77" name="Rectangle 207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2496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4" name="Group 214"/>
              <p:cNvGrpSpPr>
                <a:grpSpLocks/>
              </p:cNvGrpSpPr>
              <p:nvPr/>
            </p:nvGrpSpPr>
            <p:grpSpPr bwMode="auto">
              <a:xfrm>
                <a:off x="3499" y="2496"/>
                <a:ext cx="1691" cy="672"/>
                <a:chOff x="3499" y="2496"/>
                <a:chExt cx="1691" cy="672"/>
              </a:xfrm>
            </p:grpSpPr>
            <p:sp>
              <p:nvSpPr>
                <p:cNvPr id="87170" name="Rectangle 213"/>
                <p:cNvSpPr>
                  <a:spLocks noChangeArrowheads="1"/>
                </p:cNvSpPr>
                <p:nvPr/>
              </p:nvSpPr>
              <p:spPr bwMode="auto">
                <a:xfrm>
                  <a:off x="3499" y="2496"/>
                  <a:ext cx="1691" cy="672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5" name="Group 212"/>
                <p:cNvGrpSpPr>
                  <a:grpSpLocks/>
                </p:cNvGrpSpPr>
                <p:nvPr/>
              </p:nvGrpSpPr>
              <p:grpSpPr bwMode="auto">
                <a:xfrm>
                  <a:off x="3499" y="2496"/>
                  <a:ext cx="1691" cy="672"/>
                  <a:chOff x="3499" y="2496"/>
                  <a:chExt cx="1691" cy="672"/>
                </a:xfrm>
              </p:grpSpPr>
              <p:sp>
                <p:nvSpPr>
                  <p:cNvPr id="87172" name="Rectangle 14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2496"/>
                    <a:ext cx="1605" cy="672"/>
                  </a:xfrm>
                  <a:prstGeom prst="rect">
                    <a:avLst/>
                  </a:prstGeom>
                  <a:solidFill>
                    <a:srgbClr val="FFCC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Обращение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73" name="Rectangle 211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496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6" name="Group 216"/>
              <p:cNvGrpSpPr>
                <a:grpSpLocks/>
              </p:cNvGrpSpPr>
              <p:nvPr/>
            </p:nvGrpSpPr>
            <p:grpSpPr bwMode="auto">
              <a:xfrm>
                <a:off x="0" y="3168"/>
                <a:ext cx="5190" cy="480"/>
                <a:chOff x="0" y="3168"/>
                <a:chExt cx="5190" cy="480"/>
              </a:xfrm>
            </p:grpSpPr>
            <p:sp>
              <p:nvSpPr>
                <p:cNvPr id="87168" name="Rectangle 148"/>
                <p:cNvSpPr>
                  <a:spLocks noChangeArrowheads="1"/>
                </p:cNvSpPr>
                <p:nvPr/>
              </p:nvSpPr>
              <p:spPr bwMode="auto">
                <a:xfrm>
                  <a:off x="43" y="3168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Относительно 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solidFill>
                      <a:srgbClr val="000066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7169" name="Rectangle 215"/>
                <p:cNvSpPr>
                  <a:spLocks noChangeArrowheads="1"/>
                </p:cNvSpPr>
                <p:nvPr/>
              </p:nvSpPr>
              <p:spPr bwMode="auto">
                <a:xfrm>
                  <a:off x="0" y="3168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7" name="Group 220"/>
              <p:cNvGrpSpPr>
                <a:grpSpLocks/>
              </p:cNvGrpSpPr>
              <p:nvPr/>
            </p:nvGrpSpPr>
            <p:grpSpPr bwMode="auto">
              <a:xfrm>
                <a:off x="0" y="3648"/>
                <a:ext cx="1794" cy="672"/>
                <a:chOff x="0" y="3648"/>
                <a:chExt cx="1794" cy="672"/>
              </a:xfrm>
            </p:grpSpPr>
            <p:sp>
              <p:nvSpPr>
                <p:cNvPr id="87164" name="Rectangle 219"/>
                <p:cNvSpPr>
                  <a:spLocks noChangeArrowheads="1"/>
                </p:cNvSpPr>
                <p:nvPr/>
              </p:nvSpPr>
              <p:spPr bwMode="auto">
                <a:xfrm>
                  <a:off x="0" y="3648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8" name="Group 218"/>
                <p:cNvGrpSpPr>
                  <a:grpSpLocks/>
                </p:cNvGrpSpPr>
                <p:nvPr/>
              </p:nvGrpSpPr>
              <p:grpSpPr bwMode="auto">
                <a:xfrm>
                  <a:off x="0" y="3648"/>
                  <a:ext cx="1794" cy="672"/>
                  <a:chOff x="0" y="3648"/>
                  <a:chExt cx="1794" cy="672"/>
                </a:xfrm>
              </p:grpSpPr>
              <p:sp>
                <p:nvSpPr>
                  <p:cNvPr id="87166" name="Rectangle 14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3648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Придача смысла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67" name="Rectangle 2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3648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9" name="Group 224"/>
              <p:cNvGrpSpPr>
                <a:grpSpLocks/>
              </p:cNvGrpSpPr>
              <p:nvPr/>
            </p:nvGrpSpPr>
            <p:grpSpPr bwMode="auto">
              <a:xfrm>
                <a:off x="1794" y="3648"/>
                <a:ext cx="1705" cy="672"/>
                <a:chOff x="1794" y="3648"/>
                <a:chExt cx="1705" cy="672"/>
              </a:xfrm>
            </p:grpSpPr>
            <p:sp>
              <p:nvSpPr>
                <p:cNvPr id="87160" name="Rectangle 223"/>
                <p:cNvSpPr>
                  <a:spLocks noChangeArrowheads="1"/>
                </p:cNvSpPr>
                <p:nvPr/>
              </p:nvSpPr>
              <p:spPr bwMode="auto">
                <a:xfrm>
                  <a:off x="1794" y="3648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0" name="Group 222"/>
                <p:cNvGrpSpPr>
                  <a:grpSpLocks/>
                </p:cNvGrpSpPr>
                <p:nvPr/>
              </p:nvGrpSpPr>
              <p:grpSpPr bwMode="auto">
                <a:xfrm>
                  <a:off x="1794" y="3648"/>
                  <a:ext cx="1705" cy="672"/>
                  <a:chOff x="1794" y="3648"/>
                  <a:chExt cx="1705" cy="672"/>
                </a:xfrm>
              </p:grpSpPr>
              <p:sp>
                <p:nvSpPr>
                  <p:cNvPr id="87162" name="Rectangle 15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3648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Эмоциональная разрядка</a:t>
                    </a:r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63" name="Rectangle 22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3648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1" name="Group 228"/>
              <p:cNvGrpSpPr>
                <a:grpSpLocks/>
              </p:cNvGrpSpPr>
              <p:nvPr/>
            </p:nvGrpSpPr>
            <p:grpSpPr bwMode="auto">
              <a:xfrm>
                <a:off x="3499" y="3648"/>
                <a:ext cx="1691" cy="672"/>
                <a:chOff x="3499" y="3648"/>
                <a:chExt cx="1691" cy="672"/>
              </a:xfrm>
            </p:grpSpPr>
            <p:sp>
              <p:nvSpPr>
                <p:cNvPr id="87156" name="Rectangle 227"/>
                <p:cNvSpPr>
                  <a:spLocks noChangeArrowheads="1"/>
                </p:cNvSpPr>
                <p:nvPr/>
              </p:nvSpPr>
              <p:spPr bwMode="auto">
                <a:xfrm>
                  <a:off x="3499" y="3648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37" name="Group 226"/>
                <p:cNvGrpSpPr>
                  <a:grpSpLocks/>
                </p:cNvGrpSpPr>
                <p:nvPr/>
              </p:nvGrpSpPr>
              <p:grpSpPr bwMode="auto">
                <a:xfrm>
                  <a:off x="3499" y="3648"/>
                  <a:ext cx="1691" cy="672"/>
                  <a:chOff x="3499" y="3648"/>
                  <a:chExt cx="1691" cy="672"/>
                </a:xfrm>
              </p:grpSpPr>
              <p:sp>
                <p:nvSpPr>
                  <p:cNvPr id="87158" name="Rectangle 15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3648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Компенсация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59" name="Rectangle 22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3648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141" name="Group 232"/>
              <p:cNvGrpSpPr>
                <a:grpSpLocks/>
              </p:cNvGrpSpPr>
              <p:nvPr/>
            </p:nvGrpSpPr>
            <p:grpSpPr bwMode="auto">
              <a:xfrm>
                <a:off x="0" y="4320"/>
                <a:ext cx="1794" cy="672"/>
                <a:chOff x="0" y="4320"/>
                <a:chExt cx="1794" cy="672"/>
              </a:xfrm>
            </p:grpSpPr>
            <p:sp>
              <p:nvSpPr>
                <p:cNvPr id="87152" name="Rectangle 231"/>
                <p:cNvSpPr>
                  <a:spLocks noChangeArrowheads="1"/>
                </p:cNvSpPr>
                <p:nvPr/>
              </p:nvSpPr>
              <p:spPr bwMode="auto">
                <a:xfrm>
                  <a:off x="0" y="4320"/>
                  <a:ext cx="1794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45" name="Group 230"/>
                <p:cNvGrpSpPr>
                  <a:grpSpLocks/>
                </p:cNvGrpSpPr>
                <p:nvPr/>
              </p:nvGrpSpPr>
              <p:grpSpPr bwMode="auto">
                <a:xfrm>
                  <a:off x="0" y="4320"/>
                  <a:ext cx="1794" cy="672"/>
                  <a:chOff x="0" y="4320"/>
                  <a:chExt cx="1794" cy="672"/>
                </a:xfrm>
              </p:grpSpPr>
              <p:sp>
                <p:nvSpPr>
                  <p:cNvPr id="87154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320"/>
                    <a:ext cx="1708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Религиозность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55" name="Rectangle 22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320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149" name="Group 236"/>
              <p:cNvGrpSpPr>
                <a:grpSpLocks/>
              </p:cNvGrpSpPr>
              <p:nvPr/>
            </p:nvGrpSpPr>
            <p:grpSpPr bwMode="auto">
              <a:xfrm>
                <a:off x="1794" y="4320"/>
                <a:ext cx="1705" cy="672"/>
                <a:chOff x="1794" y="4320"/>
                <a:chExt cx="1705" cy="672"/>
              </a:xfrm>
            </p:grpSpPr>
            <p:sp>
              <p:nvSpPr>
                <p:cNvPr id="87148" name="Rectangle 235"/>
                <p:cNvSpPr>
                  <a:spLocks noChangeArrowheads="1"/>
                </p:cNvSpPr>
                <p:nvPr/>
              </p:nvSpPr>
              <p:spPr bwMode="auto">
                <a:xfrm>
                  <a:off x="1794" y="4320"/>
                  <a:ext cx="1705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53" name="Group 234"/>
                <p:cNvGrpSpPr>
                  <a:grpSpLocks/>
                </p:cNvGrpSpPr>
                <p:nvPr/>
              </p:nvGrpSpPr>
              <p:grpSpPr bwMode="auto">
                <a:xfrm>
                  <a:off x="1794" y="4320"/>
                  <a:ext cx="1705" cy="672"/>
                  <a:chOff x="1794" y="4320"/>
                  <a:chExt cx="1705" cy="672"/>
                </a:xfrm>
              </p:grpSpPr>
              <p:sp>
                <p:nvSpPr>
                  <p:cNvPr id="87150" name="Rectangle 15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320"/>
                    <a:ext cx="1619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Пассивная кооперация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51" name="Rectangle 23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320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157" name="Group 240"/>
              <p:cNvGrpSpPr>
                <a:grpSpLocks/>
              </p:cNvGrpSpPr>
              <p:nvPr/>
            </p:nvGrpSpPr>
            <p:grpSpPr bwMode="auto">
              <a:xfrm>
                <a:off x="3499" y="4320"/>
                <a:ext cx="1691" cy="672"/>
                <a:chOff x="3499" y="4320"/>
                <a:chExt cx="1691" cy="672"/>
              </a:xfrm>
            </p:grpSpPr>
            <p:sp>
              <p:nvSpPr>
                <p:cNvPr id="87144" name="Rectangle 239"/>
                <p:cNvSpPr>
                  <a:spLocks noChangeArrowheads="1"/>
                </p:cNvSpPr>
                <p:nvPr/>
              </p:nvSpPr>
              <p:spPr bwMode="auto">
                <a:xfrm>
                  <a:off x="3499" y="4320"/>
                  <a:ext cx="1691" cy="672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61" name="Group 238"/>
                <p:cNvGrpSpPr>
                  <a:grpSpLocks/>
                </p:cNvGrpSpPr>
                <p:nvPr/>
              </p:nvGrpSpPr>
              <p:grpSpPr bwMode="auto">
                <a:xfrm>
                  <a:off x="3499" y="4320"/>
                  <a:ext cx="1691" cy="672"/>
                  <a:chOff x="3499" y="4320"/>
                  <a:chExt cx="1691" cy="672"/>
                </a:xfrm>
              </p:grpSpPr>
              <p:sp>
                <p:nvSpPr>
                  <p:cNvPr id="87146" name="Rectangle 15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320"/>
                    <a:ext cx="1605" cy="672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ru-RU" sz="1600" b="1">
                        <a:solidFill>
                          <a:srgbClr val="000066"/>
                        </a:solidFill>
                      </a:rPr>
                      <a:t>Конструктивная активность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47" name="Rectangle 23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320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165" name="Group 244"/>
              <p:cNvGrpSpPr>
                <a:grpSpLocks/>
              </p:cNvGrpSpPr>
              <p:nvPr/>
            </p:nvGrpSpPr>
            <p:grpSpPr bwMode="auto">
              <a:xfrm>
                <a:off x="0" y="4992"/>
                <a:ext cx="1794" cy="480"/>
                <a:chOff x="0" y="4992"/>
                <a:chExt cx="1794" cy="480"/>
              </a:xfrm>
            </p:grpSpPr>
            <p:sp>
              <p:nvSpPr>
                <p:cNvPr id="87140" name="Rectangle 243"/>
                <p:cNvSpPr>
                  <a:spLocks noChangeArrowheads="1"/>
                </p:cNvSpPr>
                <p:nvPr/>
              </p:nvSpPr>
              <p:spPr bwMode="auto">
                <a:xfrm>
                  <a:off x="0" y="4992"/>
                  <a:ext cx="1794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71" name="Group 242"/>
                <p:cNvGrpSpPr>
                  <a:grpSpLocks/>
                </p:cNvGrpSpPr>
                <p:nvPr/>
              </p:nvGrpSpPr>
              <p:grpSpPr bwMode="auto">
                <a:xfrm>
                  <a:off x="0" y="4992"/>
                  <a:ext cx="1794" cy="480"/>
                  <a:chOff x="0" y="4992"/>
                  <a:chExt cx="1794" cy="480"/>
                </a:xfrm>
              </p:grpSpPr>
              <p:sp>
                <p:nvSpPr>
                  <p:cNvPr id="87142" name="Rectangle 15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4992"/>
                    <a:ext cx="1708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Относительность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43" name="Rectangle 24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992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175" name="Group 248"/>
              <p:cNvGrpSpPr>
                <a:grpSpLocks/>
              </p:cNvGrpSpPr>
              <p:nvPr/>
            </p:nvGrpSpPr>
            <p:grpSpPr bwMode="auto">
              <a:xfrm>
                <a:off x="1794" y="4992"/>
                <a:ext cx="1705" cy="480"/>
                <a:chOff x="1794" y="4992"/>
                <a:chExt cx="1705" cy="480"/>
              </a:xfrm>
            </p:grpSpPr>
            <p:sp>
              <p:nvSpPr>
                <p:cNvPr id="87136" name="Rectangle 247"/>
                <p:cNvSpPr>
                  <a:spLocks noChangeArrowheads="1"/>
                </p:cNvSpPr>
                <p:nvPr/>
              </p:nvSpPr>
              <p:spPr bwMode="auto">
                <a:xfrm>
                  <a:off x="1794" y="4992"/>
                  <a:ext cx="1705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79" name="Group 246"/>
                <p:cNvGrpSpPr>
                  <a:grpSpLocks/>
                </p:cNvGrpSpPr>
                <p:nvPr/>
              </p:nvGrpSpPr>
              <p:grpSpPr bwMode="auto">
                <a:xfrm>
                  <a:off x="1794" y="4992"/>
                  <a:ext cx="1705" cy="480"/>
                  <a:chOff x="1794" y="4992"/>
                  <a:chExt cx="1705" cy="480"/>
                </a:xfrm>
              </p:grpSpPr>
              <p:sp>
                <p:nvSpPr>
                  <p:cNvPr id="87138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4992"/>
                    <a:ext cx="1619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39" name="Rectangle 24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4992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183" name="Group 252"/>
              <p:cNvGrpSpPr>
                <a:grpSpLocks/>
              </p:cNvGrpSpPr>
              <p:nvPr/>
            </p:nvGrpSpPr>
            <p:grpSpPr bwMode="auto">
              <a:xfrm>
                <a:off x="3499" y="4992"/>
                <a:ext cx="1691" cy="480"/>
                <a:chOff x="3499" y="4992"/>
                <a:chExt cx="1691" cy="480"/>
              </a:xfrm>
            </p:grpSpPr>
            <p:sp>
              <p:nvSpPr>
                <p:cNvPr id="87132" name="Rectangle 251"/>
                <p:cNvSpPr>
                  <a:spLocks noChangeArrowheads="1"/>
                </p:cNvSpPr>
                <p:nvPr/>
              </p:nvSpPr>
              <p:spPr bwMode="auto">
                <a:xfrm>
                  <a:off x="3499" y="4992"/>
                  <a:ext cx="1691" cy="480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87" name="Group 250"/>
                <p:cNvGrpSpPr>
                  <a:grpSpLocks/>
                </p:cNvGrpSpPr>
                <p:nvPr/>
              </p:nvGrpSpPr>
              <p:grpSpPr bwMode="auto">
                <a:xfrm>
                  <a:off x="3499" y="4992"/>
                  <a:ext cx="1691" cy="480"/>
                  <a:chOff x="3499" y="4992"/>
                  <a:chExt cx="1691" cy="480"/>
                </a:xfrm>
              </p:grpSpPr>
              <p:sp>
                <p:nvSpPr>
                  <p:cNvPr id="87134" name="Rectangle 15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4992"/>
                    <a:ext cx="1605" cy="480"/>
                  </a:xfrm>
                  <a:prstGeom prst="rect">
                    <a:avLst/>
                  </a:prstGeom>
                  <a:solidFill>
                    <a:srgbClr val="CC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Отвлечение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35" name="Rectangle 24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4992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191" name="Group 254"/>
              <p:cNvGrpSpPr>
                <a:grpSpLocks/>
              </p:cNvGrpSpPr>
              <p:nvPr/>
            </p:nvGrpSpPr>
            <p:grpSpPr bwMode="auto">
              <a:xfrm>
                <a:off x="0" y="5472"/>
                <a:ext cx="5190" cy="480"/>
                <a:chOff x="0" y="5472"/>
                <a:chExt cx="5190" cy="480"/>
              </a:xfrm>
            </p:grpSpPr>
            <p:sp>
              <p:nvSpPr>
                <p:cNvPr id="87130" name="Rectangle 158"/>
                <p:cNvSpPr>
                  <a:spLocks noChangeArrowheads="1"/>
                </p:cNvSpPr>
                <p:nvPr/>
              </p:nvSpPr>
              <p:spPr bwMode="auto">
                <a:xfrm>
                  <a:off x="43" y="5472"/>
                  <a:ext cx="5104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600" b="1" i="1">
                      <a:solidFill>
                        <a:srgbClr val="000066"/>
                      </a:solidFill>
                    </a:rPr>
                    <a:t>Неадаптивные</a:t>
                  </a:r>
                  <a:endParaRPr lang="ru-RU" sz="1600" b="1">
                    <a:solidFill>
                      <a:srgbClr val="000066"/>
                    </a:solidFill>
                    <a:latin typeface="Courier New" pitchFamily="49" charset="0"/>
                    <a:cs typeface="Courier New" pitchFamily="49" charset="0"/>
                  </a:endParaRPr>
                </a:p>
                <a:p>
                  <a:pPr algn="ctr" eaLnBrk="0" hangingPunct="0"/>
                  <a:endParaRPr lang="ru-RU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87131" name="Rectangle 253"/>
                <p:cNvSpPr>
                  <a:spLocks noChangeArrowheads="1"/>
                </p:cNvSpPr>
                <p:nvPr/>
              </p:nvSpPr>
              <p:spPr bwMode="auto">
                <a:xfrm>
                  <a:off x="0" y="5472"/>
                  <a:ext cx="5190" cy="48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7195" name="Group 258"/>
              <p:cNvGrpSpPr>
                <a:grpSpLocks/>
              </p:cNvGrpSpPr>
              <p:nvPr/>
            </p:nvGrpSpPr>
            <p:grpSpPr bwMode="auto">
              <a:xfrm>
                <a:off x="0" y="5952"/>
                <a:ext cx="1794" cy="672"/>
                <a:chOff x="0" y="5952"/>
                <a:chExt cx="1794" cy="672"/>
              </a:xfrm>
            </p:grpSpPr>
            <p:sp>
              <p:nvSpPr>
                <p:cNvPr id="87126" name="Rectangle 257"/>
                <p:cNvSpPr>
                  <a:spLocks noChangeArrowheads="1"/>
                </p:cNvSpPr>
                <p:nvPr/>
              </p:nvSpPr>
              <p:spPr bwMode="auto">
                <a:xfrm>
                  <a:off x="0" y="5952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199" name="Group 256"/>
                <p:cNvGrpSpPr>
                  <a:grpSpLocks/>
                </p:cNvGrpSpPr>
                <p:nvPr/>
              </p:nvGrpSpPr>
              <p:grpSpPr bwMode="auto">
                <a:xfrm>
                  <a:off x="0" y="5952"/>
                  <a:ext cx="1794" cy="672"/>
                  <a:chOff x="0" y="5952"/>
                  <a:chExt cx="1794" cy="672"/>
                </a:xfrm>
              </p:grpSpPr>
              <p:sp>
                <p:nvSpPr>
                  <p:cNvPr id="87128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5952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Смирение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29" name="Rectangle 2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952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03" name="Group 262"/>
              <p:cNvGrpSpPr>
                <a:grpSpLocks/>
              </p:cNvGrpSpPr>
              <p:nvPr/>
            </p:nvGrpSpPr>
            <p:grpSpPr bwMode="auto">
              <a:xfrm>
                <a:off x="1794" y="5952"/>
                <a:ext cx="1705" cy="672"/>
                <a:chOff x="1794" y="5952"/>
                <a:chExt cx="1705" cy="672"/>
              </a:xfrm>
            </p:grpSpPr>
            <p:sp>
              <p:nvSpPr>
                <p:cNvPr id="87122" name="Rectangle 261"/>
                <p:cNvSpPr>
                  <a:spLocks noChangeArrowheads="1"/>
                </p:cNvSpPr>
                <p:nvPr/>
              </p:nvSpPr>
              <p:spPr bwMode="auto">
                <a:xfrm>
                  <a:off x="1794" y="5952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14" name="Group 260"/>
                <p:cNvGrpSpPr>
                  <a:grpSpLocks/>
                </p:cNvGrpSpPr>
                <p:nvPr/>
              </p:nvGrpSpPr>
              <p:grpSpPr bwMode="auto">
                <a:xfrm>
                  <a:off x="1794" y="5952"/>
                  <a:ext cx="1705" cy="672"/>
                  <a:chOff x="1794" y="5952"/>
                  <a:chExt cx="1705" cy="672"/>
                </a:xfrm>
              </p:grpSpPr>
              <p:sp>
                <p:nvSpPr>
                  <p:cNvPr id="87124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5952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Самообвинение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25" name="Rectangle 259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5952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15" name="Group 266"/>
              <p:cNvGrpSpPr>
                <a:grpSpLocks/>
              </p:cNvGrpSpPr>
              <p:nvPr/>
            </p:nvGrpSpPr>
            <p:grpSpPr bwMode="auto">
              <a:xfrm>
                <a:off x="3499" y="5952"/>
                <a:ext cx="1691" cy="672"/>
                <a:chOff x="3499" y="5952"/>
                <a:chExt cx="1691" cy="672"/>
              </a:xfrm>
            </p:grpSpPr>
            <p:sp>
              <p:nvSpPr>
                <p:cNvPr id="87118" name="Rectangle 265"/>
                <p:cNvSpPr>
                  <a:spLocks noChangeArrowheads="1"/>
                </p:cNvSpPr>
                <p:nvPr/>
              </p:nvSpPr>
              <p:spPr bwMode="auto">
                <a:xfrm>
                  <a:off x="3499" y="5952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16" name="Group 264"/>
                <p:cNvGrpSpPr>
                  <a:grpSpLocks/>
                </p:cNvGrpSpPr>
                <p:nvPr/>
              </p:nvGrpSpPr>
              <p:grpSpPr bwMode="auto">
                <a:xfrm>
                  <a:off x="3499" y="5952"/>
                  <a:ext cx="1691" cy="672"/>
                  <a:chOff x="3499" y="5952"/>
                  <a:chExt cx="1691" cy="672"/>
                </a:xfrm>
              </p:grpSpPr>
              <p:sp>
                <p:nvSpPr>
                  <p:cNvPr id="87120" name="Rectangle 161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5952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Активное избегание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21" name="Rectangle 263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5952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17" name="Group 270"/>
              <p:cNvGrpSpPr>
                <a:grpSpLocks/>
              </p:cNvGrpSpPr>
              <p:nvPr/>
            </p:nvGrpSpPr>
            <p:grpSpPr bwMode="auto">
              <a:xfrm>
                <a:off x="0" y="6624"/>
                <a:ext cx="1794" cy="480"/>
                <a:chOff x="0" y="6624"/>
                <a:chExt cx="1794" cy="480"/>
              </a:xfrm>
            </p:grpSpPr>
            <p:sp>
              <p:nvSpPr>
                <p:cNvPr id="87114" name="Rectangle 269"/>
                <p:cNvSpPr>
                  <a:spLocks noChangeArrowheads="1"/>
                </p:cNvSpPr>
                <p:nvPr/>
              </p:nvSpPr>
              <p:spPr bwMode="auto">
                <a:xfrm>
                  <a:off x="0" y="662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18" name="Group 268"/>
                <p:cNvGrpSpPr>
                  <a:grpSpLocks/>
                </p:cNvGrpSpPr>
                <p:nvPr/>
              </p:nvGrpSpPr>
              <p:grpSpPr bwMode="auto">
                <a:xfrm>
                  <a:off x="0" y="6624"/>
                  <a:ext cx="1794" cy="480"/>
                  <a:chOff x="0" y="6624"/>
                  <a:chExt cx="1794" cy="480"/>
                </a:xfrm>
              </p:grpSpPr>
              <p:sp>
                <p:nvSpPr>
                  <p:cNvPr id="87116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662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Растерянность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17" name="Rectangle 2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62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19" name="Group 274"/>
              <p:cNvGrpSpPr>
                <a:grpSpLocks/>
              </p:cNvGrpSpPr>
              <p:nvPr/>
            </p:nvGrpSpPr>
            <p:grpSpPr bwMode="auto">
              <a:xfrm>
                <a:off x="1794" y="6624"/>
                <a:ext cx="1705" cy="480"/>
                <a:chOff x="1794" y="6624"/>
                <a:chExt cx="1705" cy="480"/>
              </a:xfrm>
            </p:grpSpPr>
            <p:sp>
              <p:nvSpPr>
                <p:cNvPr id="87110" name="Rectangle 273"/>
                <p:cNvSpPr>
                  <a:spLocks noChangeArrowheads="1"/>
                </p:cNvSpPr>
                <p:nvPr/>
              </p:nvSpPr>
              <p:spPr bwMode="auto">
                <a:xfrm>
                  <a:off x="1794" y="662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20" name="Group 272"/>
                <p:cNvGrpSpPr>
                  <a:grpSpLocks/>
                </p:cNvGrpSpPr>
                <p:nvPr/>
              </p:nvGrpSpPr>
              <p:grpSpPr bwMode="auto">
                <a:xfrm>
                  <a:off x="1794" y="6624"/>
                  <a:ext cx="1705" cy="480"/>
                  <a:chOff x="1794" y="6624"/>
                  <a:chExt cx="1705" cy="480"/>
                </a:xfrm>
              </p:grpSpPr>
              <p:sp>
                <p:nvSpPr>
                  <p:cNvPr id="87112" name="Rectangle 163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662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Агрессивность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13" name="Rectangle 271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662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21" name="Group 278"/>
              <p:cNvGrpSpPr>
                <a:grpSpLocks/>
              </p:cNvGrpSpPr>
              <p:nvPr/>
            </p:nvGrpSpPr>
            <p:grpSpPr bwMode="auto">
              <a:xfrm>
                <a:off x="3499" y="6624"/>
                <a:ext cx="1691" cy="480"/>
                <a:chOff x="3499" y="6624"/>
                <a:chExt cx="1691" cy="480"/>
              </a:xfrm>
            </p:grpSpPr>
            <p:sp>
              <p:nvSpPr>
                <p:cNvPr id="87106" name="Rectangle 277"/>
                <p:cNvSpPr>
                  <a:spLocks noChangeArrowheads="1"/>
                </p:cNvSpPr>
                <p:nvPr/>
              </p:nvSpPr>
              <p:spPr bwMode="auto">
                <a:xfrm>
                  <a:off x="3499" y="662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22" name="Group 276"/>
                <p:cNvGrpSpPr>
                  <a:grpSpLocks/>
                </p:cNvGrpSpPr>
                <p:nvPr/>
              </p:nvGrpSpPr>
              <p:grpSpPr bwMode="auto">
                <a:xfrm>
                  <a:off x="3499" y="6624"/>
                  <a:ext cx="1691" cy="480"/>
                  <a:chOff x="3499" y="6624"/>
                  <a:chExt cx="1691" cy="480"/>
                </a:xfrm>
              </p:grpSpPr>
              <p:sp>
                <p:nvSpPr>
                  <p:cNvPr id="87108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662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Отступление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09" name="Rectangle 275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662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23" name="Group 282"/>
              <p:cNvGrpSpPr>
                <a:grpSpLocks/>
              </p:cNvGrpSpPr>
              <p:nvPr/>
            </p:nvGrpSpPr>
            <p:grpSpPr bwMode="auto">
              <a:xfrm>
                <a:off x="0" y="7104"/>
                <a:ext cx="1794" cy="480"/>
                <a:chOff x="0" y="7104"/>
                <a:chExt cx="1794" cy="480"/>
              </a:xfrm>
            </p:grpSpPr>
            <p:sp>
              <p:nvSpPr>
                <p:cNvPr id="87102" name="Rectangle 281"/>
                <p:cNvSpPr>
                  <a:spLocks noChangeArrowheads="1"/>
                </p:cNvSpPr>
                <p:nvPr/>
              </p:nvSpPr>
              <p:spPr bwMode="auto">
                <a:xfrm>
                  <a:off x="0" y="7104"/>
                  <a:ext cx="1794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24" name="Group 280"/>
                <p:cNvGrpSpPr>
                  <a:grpSpLocks/>
                </p:cNvGrpSpPr>
                <p:nvPr/>
              </p:nvGrpSpPr>
              <p:grpSpPr bwMode="auto">
                <a:xfrm>
                  <a:off x="0" y="7104"/>
                  <a:ext cx="1794" cy="480"/>
                  <a:chOff x="0" y="7104"/>
                  <a:chExt cx="1794" cy="480"/>
                </a:xfrm>
              </p:grpSpPr>
              <p:sp>
                <p:nvSpPr>
                  <p:cNvPr id="87104" name="Rectangle 165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104"/>
                    <a:ext cx="1708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Диссимуляция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05" name="Rectangle 2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104"/>
                    <a:ext cx="1794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25" name="Group 286"/>
              <p:cNvGrpSpPr>
                <a:grpSpLocks/>
              </p:cNvGrpSpPr>
              <p:nvPr/>
            </p:nvGrpSpPr>
            <p:grpSpPr bwMode="auto">
              <a:xfrm>
                <a:off x="1794" y="7104"/>
                <a:ext cx="1705" cy="480"/>
                <a:chOff x="1794" y="7104"/>
                <a:chExt cx="1705" cy="480"/>
              </a:xfrm>
            </p:grpSpPr>
            <p:sp>
              <p:nvSpPr>
                <p:cNvPr id="87098" name="Rectangle 285"/>
                <p:cNvSpPr>
                  <a:spLocks noChangeArrowheads="1"/>
                </p:cNvSpPr>
                <p:nvPr/>
              </p:nvSpPr>
              <p:spPr bwMode="auto">
                <a:xfrm>
                  <a:off x="1794" y="7104"/>
                  <a:ext cx="1705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26" name="Group 284"/>
                <p:cNvGrpSpPr>
                  <a:grpSpLocks/>
                </p:cNvGrpSpPr>
                <p:nvPr/>
              </p:nvGrpSpPr>
              <p:grpSpPr bwMode="auto">
                <a:xfrm>
                  <a:off x="1794" y="7104"/>
                  <a:ext cx="1705" cy="480"/>
                  <a:chOff x="1794" y="7104"/>
                  <a:chExt cx="1705" cy="480"/>
                </a:xfrm>
              </p:grpSpPr>
              <p:sp>
                <p:nvSpPr>
                  <p:cNvPr id="87100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104"/>
                    <a:ext cx="1619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Покорность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101" name="Rectangle 283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104"/>
                    <a:ext cx="1705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27" name="Group 290"/>
              <p:cNvGrpSpPr>
                <a:grpSpLocks/>
              </p:cNvGrpSpPr>
              <p:nvPr/>
            </p:nvGrpSpPr>
            <p:grpSpPr bwMode="auto">
              <a:xfrm>
                <a:off x="3499" y="7104"/>
                <a:ext cx="1691" cy="480"/>
                <a:chOff x="3499" y="7104"/>
                <a:chExt cx="1691" cy="480"/>
              </a:xfrm>
            </p:grpSpPr>
            <p:sp>
              <p:nvSpPr>
                <p:cNvPr id="87094" name="Rectangle 289"/>
                <p:cNvSpPr>
                  <a:spLocks noChangeArrowheads="1"/>
                </p:cNvSpPr>
                <p:nvPr/>
              </p:nvSpPr>
              <p:spPr bwMode="auto">
                <a:xfrm>
                  <a:off x="3499" y="7104"/>
                  <a:ext cx="1691" cy="48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28" name="Group 288"/>
                <p:cNvGrpSpPr>
                  <a:grpSpLocks/>
                </p:cNvGrpSpPr>
                <p:nvPr/>
              </p:nvGrpSpPr>
              <p:grpSpPr bwMode="auto">
                <a:xfrm>
                  <a:off x="3499" y="7104"/>
                  <a:ext cx="1691" cy="480"/>
                  <a:chOff x="3499" y="7104"/>
                  <a:chExt cx="1691" cy="480"/>
                </a:xfrm>
              </p:grpSpPr>
              <p:sp>
                <p:nvSpPr>
                  <p:cNvPr id="87096" name="Rectangle 167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104"/>
                    <a:ext cx="1605" cy="480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097" name="Rectangle 287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104"/>
                    <a:ext cx="1691" cy="480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29" name="Group 294"/>
              <p:cNvGrpSpPr>
                <a:grpSpLocks/>
              </p:cNvGrpSpPr>
              <p:nvPr/>
            </p:nvGrpSpPr>
            <p:grpSpPr bwMode="auto">
              <a:xfrm>
                <a:off x="0" y="7584"/>
                <a:ext cx="1794" cy="672"/>
                <a:chOff x="0" y="7584"/>
                <a:chExt cx="1794" cy="672"/>
              </a:xfrm>
            </p:grpSpPr>
            <p:sp>
              <p:nvSpPr>
                <p:cNvPr id="87090" name="Rectangle 293"/>
                <p:cNvSpPr>
                  <a:spLocks noChangeArrowheads="1"/>
                </p:cNvSpPr>
                <p:nvPr/>
              </p:nvSpPr>
              <p:spPr bwMode="auto">
                <a:xfrm>
                  <a:off x="0" y="7584"/>
                  <a:ext cx="1794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230" name="Group 292"/>
                <p:cNvGrpSpPr>
                  <a:grpSpLocks/>
                </p:cNvGrpSpPr>
                <p:nvPr/>
              </p:nvGrpSpPr>
              <p:grpSpPr bwMode="auto">
                <a:xfrm>
                  <a:off x="0" y="7584"/>
                  <a:ext cx="1794" cy="672"/>
                  <a:chOff x="0" y="7584"/>
                  <a:chExt cx="1794" cy="672"/>
                </a:xfrm>
              </p:grpSpPr>
              <p:sp>
                <p:nvSpPr>
                  <p:cNvPr id="87092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7584"/>
                    <a:ext cx="1708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Игнорирование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093" name="Rectangle 29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7584"/>
                    <a:ext cx="1794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231" name="Group 298"/>
              <p:cNvGrpSpPr>
                <a:grpSpLocks/>
              </p:cNvGrpSpPr>
              <p:nvPr/>
            </p:nvGrpSpPr>
            <p:grpSpPr bwMode="auto">
              <a:xfrm>
                <a:off x="1794" y="7584"/>
                <a:ext cx="1705" cy="672"/>
                <a:chOff x="1794" y="7584"/>
                <a:chExt cx="1705" cy="672"/>
              </a:xfrm>
            </p:grpSpPr>
            <p:sp>
              <p:nvSpPr>
                <p:cNvPr id="87086" name="Rectangle 297"/>
                <p:cNvSpPr>
                  <a:spLocks noChangeArrowheads="1"/>
                </p:cNvSpPr>
                <p:nvPr/>
              </p:nvSpPr>
              <p:spPr bwMode="auto">
                <a:xfrm>
                  <a:off x="1794" y="7584"/>
                  <a:ext cx="1705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040" name="Group 296"/>
                <p:cNvGrpSpPr>
                  <a:grpSpLocks/>
                </p:cNvGrpSpPr>
                <p:nvPr/>
              </p:nvGrpSpPr>
              <p:grpSpPr bwMode="auto">
                <a:xfrm>
                  <a:off x="1794" y="7584"/>
                  <a:ext cx="1705" cy="672"/>
                  <a:chOff x="1794" y="7584"/>
                  <a:chExt cx="1705" cy="672"/>
                </a:xfrm>
              </p:grpSpPr>
              <p:sp>
                <p:nvSpPr>
                  <p:cNvPr id="87088" name="Rectangle 169"/>
                  <p:cNvSpPr>
                    <a:spLocks noChangeArrowheads="1"/>
                  </p:cNvSpPr>
                  <p:nvPr/>
                </p:nvSpPr>
                <p:spPr bwMode="auto">
                  <a:xfrm>
                    <a:off x="1837" y="7584"/>
                    <a:ext cx="1619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solidFill>
                          <a:srgbClr val="000066"/>
                        </a:solidFill>
                      </a:rPr>
                      <a:t>Подавление эмоций</a:t>
                    </a:r>
                    <a:endParaRPr lang="ru-RU" sz="1600" b="1">
                      <a:solidFill>
                        <a:srgbClr val="000066"/>
                      </a:solidFill>
                      <a:latin typeface="Courier New" pitchFamily="49" charset="0"/>
                      <a:cs typeface="Courier New" pitchFamily="49" charset="0"/>
                    </a:endParaRPr>
                  </a:p>
                  <a:p>
                    <a:pPr algn="ctr" eaLnBrk="0" hangingPunct="0"/>
                    <a:endParaRPr lang="ru-RU" sz="1600" b="1">
                      <a:solidFill>
                        <a:srgbClr val="000066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089" name="Rectangle 295"/>
                  <p:cNvSpPr>
                    <a:spLocks noChangeArrowheads="1"/>
                  </p:cNvSpPr>
                  <p:nvPr/>
                </p:nvSpPr>
                <p:spPr bwMode="auto">
                  <a:xfrm>
                    <a:off x="1794" y="7584"/>
                    <a:ext cx="1705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87041" name="Group 302"/>
              <p:cNvGrpSpPr>
                <a:grpSpLocks/>
              </p:cNvGrpSpPr>
              <p:nvPr/>
            </p:nvGrpSpPr>
            <p:grpSpPr bwMode="auto">
              <a:xfrm>
                <a:off x="3499" y="7584"/>
                <a:ext cx="1691" cy="672"/>
                <a:chOff x="3499" y="7584"/>
                <a:chExt cx="1691" cy="672"/>
              </a:xfrm>
            </p:grpSpPr>
            <p:sp>
              <p:nvSpPr>
                <p:cNvPr id="87082" name="Rectangle 301"/>
                <p:cNvSpPr>
                  <a:spLocks noChangeArrowheads="1"/>
                </p:cNvSpPr>
                <p:nvPr/>
              </p:nvSpPr>
              <p:spPr bwMode="auto">
                <a:xfrm>
                  <a:off x="3499" y="7584"/>
                  <a:ext cx="1691" cy="672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7042" name="Group 300"/>
                <p:cNvGrpSpPr>
                  <a:grpSpLocks/>
                </p:cNvGrpSpPr>
                <p:nvPr/>
              </p:nvGrpSpPr>
              <p:grpSpPr bwMode="auto">
                <a:xfrm>
                  <a:off x="3499" y="7584"/>
                  <a:ext cx="1691" cy="672"/>
                  <a:chOff x="3499" y="7584"/>
                  <a:chExt cx="1691" cy="672"/>
                </a:xfrm>
              </p:grpSpPr>
              <p:sp>
                <p:nvSpPr>
                  <p:cNvPr id="87084" name="Rectangle 170"/>
                  <p:cNvSpPr>
                    <a:spLocks noChangeArrowheads="1"/>
                  </p:cNvSpPr>
                  <p:nvPr/>
                </p:nvSpPr>
                <p:spPr bwMode="auto">
                  <a:xfrm>
                    <a:off x="3542" y="7584"/>
                    <a:ext cx="1605" cy="672"/>
                  </a:xfrm>
                  <a:prstGeom prst="rect">
                    <a:avLst/>
                  </a:prstGeom>
                  <a:solidFill>
                    <a:srgbClr val="99CC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ctr"/>
                    <a:r>
                      <a:rPr lang="ru-RU" sz="1600" b="1">
                        <a:latin typeface="Courier New" pitchFamily="49" charset="0"/>
                        <a:cs typeface="Courier New" pitchFamily="49" charset="0"/>
                      </a:rPr>
                      <a:t> </a:t>
                    </a:r>
                  </a:p>
                  <a:p>
                    <a:pPr algn="ctr" eaLnBrk="0" hangingPunct="0"/>
                    <a:endParaRPr lang="ru-RU" sz="1600" b="1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7085" name="Rectangle 299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7584"/>
                    <a:ext cx="1691" cy="67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87045" name="Rectangle 304"/>
            <p:cNvSpPr>
              <a:spLocks noChangeArrowheads="1"/>
            </p:cNvSpPr>
            <p:nvPr/>
          </p:nvSpPr>
          <p:spPr bwMode="auto">
            <a:xfrm>
              <a:off x="-3" y="-3"/>
              <a:ext cx="5196" cy="826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7043" name="Прямоугольник 174"/>
          <p:cNvSpPr>
            <a:spLocks noChangeArrowheads="1"/>
          </p:cNvSpPr>
          <p:nvPr/>
        </p:nvSpPr>
        <p:spPr bwMode="auto">
          <a:xfrm>
            <a:off x="323528" y="188640"/>
            <a:ext cx="82489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</a:rPr>
              <a:t>2 этап – </a:t>
            </a:r>
            <a:r>
              <a:rPr lang="ru-RU" sz="2800" b="1" dirty="0" smtClean="0">
                <a:solidFill>
                  <a:srgbClr val="000099"/>
                </a:solidFill>
              </a:rPr>
              <a:t>определение предлагаемой стратегии </a:t>
            </a:r>
            <a:r>
              <a:rPr lang="ru-RU" sz="2800" b="1" dirty="0">
                <a:solidFill>
                  <a:srgbClr val="000099"/>
                </a:solidFill>
              </a:rPr>
              <a:t>поведения</a:t>
            </a:r>
            <a:r>
              <a:rPr lang="ru-RU" sz="2800" dirty="0">
                <a:solidFill>
                  <a:srgbClr val="000099"/>
                </a:solidFill>
              </a:rPr>
              <a:t> </a:t>
            </a:r>
            <a:r>
              <a:rPr lang="ru-RU" sz="2800" i="1" dirty="0">
                <a:solidFill>
                  <a:srgbClr val="000099"/>
                </a:solidFill>
              </a:rPr>
              <a:t>(по </a:t>
            </a:r>
            <a:r>
              <a:rPr lang="ru-RU" sz="2800" i="1" dirty="0" err="1">
                <a:solidFill>
                  <a:srgbClr val="000099"/>
                </a:solidFill>
              </a:rPr>
              <a:t>Хайму</a:t>
            </a:r>
            <a:r>
              <a:rPr lang="ru-RU" sz="2800" i="1" dirty="0">
                <a:solidFill>
                  <a:srgbClr val="000099"/>
                </a:solidFill>
              </a:rPr>
              <a:t>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Адаптивные стратегии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Проблемный анализ</a:t>
            </a:r>
          </a:p>
          <a:p>
            <a:r>
              <a:rPr lang="ru-RU" b="1" dirty="0" smtClean="0"/>
              <a:t>Установка собственной ценности</a:t>
            </a:r>
          </a:p>
          <a:p>
            <a:r>
              <a:rPr lang="ru-RU" b="1" dirty="0" smtClean="0"/>
              <a:t>Сохранение самообладания</a:t>
            </a:r>
          </a:p>
          <a:p>
            <a:r>
              <a:rPr lang="ru-RU" b="1" dirty="0" smtClean="0"/>
              <a:t>Протест</a:t>
            </a:r>
          </a:p>
          <a:p>
            <a:r>
              <a:rPr lang="ru-RU" b="1" dirty="0" smtClean="0"/>
              <a:t>Оптимизм</a:t>
            </a:r>
          </a:p>
          <a:p>
            <a:r>
              <a:rPr lang="ru-RU" b="1" dirty="0" smtClean="0"/>
              <a:t>Сотрудничество </a:t>
            </a:r>
          </a:p>
          <a:p>
            <a:r>
              <a:rPr lang="ru-RU" b="1" dirty="0" smtClean="0"/>
              <a:t>Альтруизм</a:t>
            </a:r>
          </a:p>
          <a:p>
            <a:r>
              <a:rPr lang="ru-RU" b="1" dirty="0" smtClean="0"/>
              <a:t>Обращение</a:t>
            </a:r>
            <a:endParaRPr lang="ru-RU" b="1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54395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Относительно адаптивные стратегии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Придача смысла</a:t>
            </a:r>
          </a:p>
          <a:p>
            <a:r>
              <a:rPr lang="ru-RU" b="1" dirty="0" smtClean="0"/>
              <a:t>Религиозность</a:t>
            </a:r>
          </a:p>
          <a:p>
            <a:r>
              <a:rPr lang="ru-RU" b="1" dirty="0" smtClean="0"/>
              <a:t>Относительность</a:t>
            </a:r>
          </a:p>
          <a:p>
            <a:r>
              <a:rPr lang="ru-RU" b="1" dirty="0" smtClean="0"/>
              <a:t>Эмоциональная разрядка </a:t>
            </a:r>
          </a:p>
          <a:p>
            <a:r>
              <a:rPr lang="ru-RU" b="1" dirty="0" smtClean="0"/>
              <a:t>Пассивная кооперация</a:t>
            </a:r>
          </a:p>
          <a:p>
            <a:r>
              <a:rPr lang="ru-RU" b="1" dirty="0" smtClean="0"/>
              <a:t>Компенсация</a:t>
            </a:r>
          </a:p>
          <a:p>
            <a:r>
              <a:rPr lang="ru-RU" b="1" dirty="0" smtClean="0"/>
              <a:t>Отвлечение</a:t>
            </a:r>
          </a:p>
          <a:p>
            <a:r>
              <a:rPr lang="ru-RU" b="1" dirty="0" smtClean="0"/>
              <a:t>Конструктивная активность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4583</Words>
  <Application>Microsoft Office PowerPoint</Application>
  <PresentationFormat>Экран (4:3)</PresentationFormat>
  <Paragraphs>943</Paragraphs>
  <Slides>122</Slides>
  <Notes>1</Notes>
  <HiddenSlides>2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122</vt:i4>
      </vt:variant>
    </vt:vector>
  </HeadingPairs>
  <TitlesOfParts>
    <vt:vector size="125" baseType="lpstr">
      <vt:lpstr>Тема Office</vt:lpstr>
      <vt:lpstr>Image</vt:lpstr>
      <vt:lpstr>Лист Microsoft Office Excel 97-2003</vt:lpstr>
      <vt:lpstr>Слайд 1</vt:lpstr>
      <vt:lpstr>Биологические, социальные и психологические характеристики молодости</vt:lpstr>
      <vt:lpstr>Показатели здоровья студентов</vt:lpstr>
      <vt:lpstr>Психические расстройства у  студентов</vt:lpstr>
      <vt:lpstr>Слайд 5</vt:lpstr>
      <vt:lpstr>Слайд 6</vt:lpstr>
      <vt:lpstr>Главная угроза здоровью молодежи – информационно-психологическая война, программирование на самоуничтожение</vt:lpstr>
      <vt:lpstr>Средства информационно-психологической войны</vt:lpstr>
      <vt:lpstr>Примеры навязывания саморазрушительного поведения информационно-психологическими воздействиями</vt:lpstr>
      <vt:lpstr>Слайд 10</vt:lpstr>
      <vt:lpstr>Слайд 11</vt:lpstr>
      <vt:lpstr>Слайд 12</vt:lpstr>
      <vt:lpstr>Слайд 13</vt:lpstr>
      <vt:lpstr>Слайд 14</vt:lpstr>
      <vt:lpstr>Примеры  потребления ПАВ в шоу бизнесе</vt:lpstr>
      <vt:lpstr>Слайд 16</vt:lpstr>
      <vt:lpstr>Коммерческий проект «Конец света»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Результаты  разрушения нравственности и деградации психики и поведения у молодежи</vt:lpstr>
      <vt:lpstr>Для современной эпохи характерна смена клинических проявлений расстройств здоровья</vt:lpstr>
      <vt:lpstr>Слайд 29</vt:lpstr>
      <vt:lpstr>Влияние реформ образования на здоровье   В.Ф.Базарный 2013</vt:lpstr>
      <vt:lpstr>Продолжение  Влияние реформ образования на здоровье</vt:lpstr>
      <vt:lpstr>Продолжение  Влияние реформ образования на здоровье</vt:lpstr>
      <vt:lpstr>В современную эпоху изменились  причины расстройств здоровья</vt:lpstr>
      <vt:lpstr>Сравнение социальных последствий социалистической и демократической революций</vt:lpstr>
      <vt:lpstr>Слайд 35</vt:lpstr>
      <vt:lpstr>Слайд 36</vt:lpstr>
      <vt:lpstr>Слайд 37</vt:lpstr>
      <vt:lpstr>Новые направления противодействия наркоугрозе </vt:lpstr>
      <vt:lpstr>Цивилизационный запрос  противодействия наркоугрозе</vt:lpstr>
      <vt:lpstr>Слайд 40</vt:lpstr>
      <vt:lpstr> Цивилизационное и сакральное значение наркомании</vt:lpstr>
      <vt:lpstr>Что выявили спайсы?</vt:lpstr>
      <vt:lpstr>Противодействие наркомании  - экзистенциальные и цивилизационные уроки</vt:lpstr>
      <vt:lpstr>Слайд 44</vt:lpstr>
      <vt:lpstr>Слайд 45</vt:lpstr>
      <vt:lpstr>Слайд 46</vt:lpstr>
      <vt:lpstr>Качество управления наркологической службой</vt:lpstr>
      <vt:lpstr>Что нужно понять и сделать для улучшения качества управления противодействием наркоугрозе  </vt:lpstr>
      <vt:lpstr>Причины появления зависимостей</vt:lpstr>
      <vt:lpstr>Слайд 50</vt:lpstr>
      <vt:lpstr>Самый логичный подход к профилактике зависимостей</vt:lpstr>
      <vt:lpstr>Слайд 52</vt:lpstr>
      <vt:lpstr>Гражданский запрос на    </vt:lpstr>
      <vt:lpstr>Слайд 54</vt:lpstr>
      <vt:lpstr>Ресурсы, которые  нужно  объединить для преодоления наркоугрозы и других вариантов бегства от реальности</vt:lpstr>
      <vt:lpstr>Стратегии отражения наркоугрозы и других вариантов саморазрушения</vt:lpstr>
      <vt:lpstr>Отражение наркоугрозы </vt:lpstr>
      <vt:lpstr>Роль информационно-психологических воздействий в эпидемии зависимостей </vt:lpstr>
      <vt:lpstr>Слайд 59</vt:lpstr>
      <vt:lpstr>  Начинаются зависимости не в теле а в «голове» – с потери со-знания,  т.е. с разобщения между знаниями и поведением. Управляемый хаос– главная угроза нашей эпохи Расщепление психики первично, соматические и поведенческие последствия вторичны Противодействие зависимостям нужно перенести из пространства соматического здоровья в пространство психического и духовного здоровья и нормализации политической ситуации.   </vt:lpstr>
      <vt:lpstr>Этапы и технологии информационно-психологической войны - уроки истории, которые нужно усвоить и исправить ошибки. Этого не сделано до сих пор</vt:lpstr>
      <vt:lpstr>Слайд 62</vt:lpstr>
      <vt:lpstr>Слайд 63</vt:lpstr>
      <vt:lpstr>Слайд 64</vt:lpstr>
      <vt:lpstr>Слайд 65</vt:lpstr>
      <vt:lpstr>Слайд 66</vt:lpstr>
      <vt:lpstr>Информационно-психологическая и политическая неопределенность  </vt:lpstr>
      <vt:lpstr>Слайд 68</vt:lpstr>
      <vt:lpstr>     Технология расщепления  со-знания   целенаправленными информационно-Психологическими воздействиями      ЕЕ НАДО ЗНАТЬ, ЧТОБЫ УЗНАВАТЬ И ПРОТИВОДЕЙСТВОВАТЬ .   Нужно научить людей приемам самозащиты от деструктивных информационно-психологических воздействий</vt:lpstr>
      <vt:lpstr> Нормальная структура психики</vt:lpstr>
      <vt:lpstr>5. Механизм и результат опьянения</vt:lpstr>
      <vt:lpstr>ПРИМЕРЫ ШИЗОФРЕНИЗАЦИИ В ТЕЛЕПРОДУКЦИИ </vt:lpstr>
      <vt:lpstr>ПРИМЕРЫ ШИЗОФРЕНИЗАЦИИ В ТЕЛЕПРОДУКЦИИ </vt:lpstr>
      <vt:lpstr>Воспроизводство наркотического переживания мира в кино (А.Салмин)</vt:lpstr>
      <vt:lpstr>   Запрос на противодействие информационно-психологической войне Алгоритм и методы расщепления психики шоу-бизнесом  (пятой колонной)   </vt:lpstr>
      <vt:lpstr> Нормальная структура психики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Научный подход к  восстановлению со-знания,  интеграции психических функций и поведения. Этому нужно научится и научить других  для самозащиты,  потому что  от этой «свободы слова», создающей  управляемый хаос в голове,  никто не защищает   </vt:lpstr>
      <vt:lpstr>Слайд 86</vt:lpstr>
      <vt:lpstr>Слайд 87</vt:lpstr>
      <vt:lpstr>Слайд 88</vt:lpstr>
      <vt:lpstr>Современная ноосферная парадигма развития общества</vt:lpstr>
      <vt:lpstr>Слайд 90</vt:lpstr>
      <vt:lpstr>4-я точка опоры. Структура нормальной психической деятельности</vt:lpstr>
      <vt:lpstr>Практические рекомендации для защиты   со-знания от деструктивных  информационно-психологических  воздействий – 3 этапа  вместо цензуры </vt:lpstr>
      <vt:lpstr>Слайд 93</vt:lpstr>
      <vt:lpstr>Слайд 94</vt:lpstr>
      <vt:lpstr>Слайд 95</vt:lpstr>
      <vt:lpstr>Причина затяжного мирового финансового и  системного кризиса -  качество управляющих борьбой с кризисом- самых богатых и властных</vt:lpstr>
      <vt:lpstr>Слайд 97</vt:lpstr>
      <vt:lpstr>Адаптивные стратегии</vt:lpstr>
      <vt:lpstr>Относительно адаптивные стратегии</vt:lpstr>
      <vt:lpstr>Неадаптивные стратегии</vt:lpstr>
      <vt:lpstr>3 этап - Психиатрический – диагностика  психического и поведенческого расстройства</vt:lpstr>
      <vt:lpstr>Слайд 102</vt:lpstr>
      <vt:lpstr>Слайд 103</vt:lpstr>
      <vt:lpstr>Конструктивные                Деструктивные</vt:lpstr>
      <vt:lpstr>Слайд 105</vt:lpstr>
      <vt:lpstr>Слайд 106</vt:lpstr>
      <vt:lpstr>Слайд 107</vt:lpstr>
      <vt:lpstr>Слайд 108</vt:lpstr>
      <vt:lpstr>Слайд 109</vt:lpstr>
      <vt:lpstr>Навязываемый  девушкам  стиль поведения</vt:lpstr>
      <vt:lpstr>Слайд 111</vt:lpstr>
      <vt:lpstr>Слайд 112</vt:lpstr>
      <vt:lpstr>Слайд 113</vt:lpstr>
      <vt:lpstr>Слайд 114</vt:lpstr>
      <vt:lpstr>Слайд 115</vt:lpstr>
      <vt:lpstr>Адаптивные  стратегии </vt:lpstr>
      <vt:lpstr>Адаптивные  стратегии </vt:lpstr>
      <vt:lpstr>Адаптивные  стратегии </vt:lpstr>
      <vt:lpstr>Слайд 119</vt:lpstr>
      <vt:lpstr>Слайд 120</vt:lpstr>
      <vt:lpstr>Слайд 121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Анатолий</dc:creator>
  <cp:lastModifiedBy>Анатолий</cp:lastModifiedBy>
  <cp:revision>105</cp:revision>
  <dcterms:created xsi:type="dcterms:W3CDTF">2014-02-26T18:37:00Z</dcterms:created>
  <dcterms:modified xsi:type="dcterms:W3CDTF">2015-03-29T06:24:12Z</dcterms:modified>
</cp:coreProperties>
</file>